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65" r:id="rId3"/>
    <p:sldId id="257" r:id="rId4"/>
    <p:sldId id="266" r:id="rId5"/>
    <p:sldId id="263" r:id="rId6"/>
    <p:sldId id="264" r:id="rId7"/>
    <p:sldId id="258" r:id="rId8"/>
    <p:sldId id="267" r:id="rId9"/>
    <p:sldId id="259" r:id="rId10"/>
    <p:sldId id="260" r:id="rId11"/>
    <p:sldId id="269" r:id="rId12"/>
    <p:sldId id="261" r:id="rId13"/>
    <p:sldId id="262" r:id="rId14"/>
    <p:sldId id="270" r:id="rId15"/>
    <p:sldId id="271" r:id="rId16"/>
    <p:sldId id="272" r:id="rId17"/>
    <p:sldId id="273" r:id="rId18"/>
    <p:sldId id="277" r:id="rId19"/>
    <p:sldId id="274" r:id="rId20"/>
    <p:sldId id="275" r:id="rId21"/>
    <p:sldId id="276" r:id="rId22"/>
    <p:sldId id="278" r:id="rId23"/>
    <p:sldId id="279" r:id="rId24"/>
    <p:sldId id="281" r:id="rId25"/>
    <p:sldId id="280" r:id="rId26"/>
    <p:sldId id="282"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Ref idx="1003">
        <a:schemeClr val="bg1"/>
      </p:bgRef>
    </p:bg>
    <p:spTree>
      <p:nvGrpSpPr>
        <p:cNvPr id="1" name=""/>
        <p:cNvGrpSpPr/>
        <p:nvPr/>
      </p:nvGrpSpPr>
      <p:grpSpPr>
        <a:xfrm>
          <a:off x="0" y="0"/>
          <a:ext cx="0" cy="0"/>
          <a:chOff x="0" y="0"/>
          <a:chExt cx="0" cy="0"/>
        </a:xfrm>
      </p:grpSpPr>
      <p:sp>
        <p:nvSpPr>
          <p:cNvPr id="12" name="11 Dikdörtgen"/>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12 Yuvarlatılmış Dikdörtgen"/>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8 Alt Başlık"/>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28" name="27 Veri Yer Tutucusu"/>
          <p:cNvSpPr>
            <a:spLocks noGrp="1"/>
          </p:cNvSpPr>
          <p:nvPr>
            <p:ph type="dt" sz="half" idx="10"/>
          </p:nvPr>
        </p:nvSpPr>
        <p:spPr/>
        <p:txBody>
          <a:bodyPr/>
          <a:lstStyle/>
          <a:p>
            <a:fld id="{D9F75050-0E15-4C5B-92B0-66D068882F1F}" type="datetimeFigureOut">
              <a:rPr lang="tr-TR" smtClean="0"/>
              <a:pPr/>
              <a:t>29.12.2010</a:t>
            </a:fld>
            <a:endParaRPr lang="tr-TR"/>
          </a:p>
        </p:txBody>
      </p:sp>
      <p:sp>
        <p:nvSpPr>
          <p:cNvPr id="17" name="16 Altbilgi Yer Tutucusu"/>
          <p:cNvSpPr>
            <a:spLocks noGrp="1"/>
          </p:cNvSpPr>
          <p:nvPr>
            <p:ph type="ftr" sz="quarter" idx="11"/>
          </p:nvPr>
        </p:nvSpPr>
        <p:spPr/>
        <p:txBody>
          <a:bodyPr/>
          <a:lstStyle/>
          <a:p>
            <a:endParaRPr lang="tr-TR"/>
          </a:p>
        </p:txBody>
      </p:sp>
      <p:sp>
        <p:nvSpPr>
          <p:cNvPr id="29" name="28 Slayt Numarası Yer Tutucusu"/>
          <p:cNvSpPr>
            <a:spLocks noGrp="1"/>
          </p:cNvSpPr>
          <p:nvPr>
            <p:ph type="sldNum" sz="quarter" idx="12"/>
          </p:nvPr>
        </p:nvSpPr>
        <p:spPr/>
        <p:txBody>
          <a:bodyPr lIns="0" tIns="0" rIns="0" bIns="0">
            <a:noAutofit/>
          </a:bodyPr>
          <a:lstStyle>
            <a:lvl1pPr>
              <a:defRPr sz="1400">
                <a:solidFill>
                  <a:srgbClr val="FFFFFF"/>
                </a:solidFill>
              </a:defRPr>
            </a:lvl1pPr>
          </a:lstStyle>
          <a:p>
            <a:fld id="{B1DEFA8C-F947-479F-BE07-76B6B3F80BF1}" type="slidenum">
              <a:rPr lang="tr-TR" smtClean="0"/>
              <a:pPr/>
              <a:t>‹#›</a:t>
            </a:fld>
            <a:endParaRPr lang="tr-TR"/>
          </a:p>
        </p:txBody>
      </p:sp>
      <p:sp>
        <p:nvSpPr>
          <p:cNvPr id="7" name="6 Dikdörtgen"/>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Dikdörtgen"/>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Dikdörtgen"/>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Başlık"/>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tr-TR" smtClean="0"/>
              <a:t>Asıl başlık stili için tıklatın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29.12.2010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8" name="7 İçerik Yer Tutucusu"/>
          <p:cNvSpPr>
            <a:spLocks noGrp="1"/>
          </p:cNvSpPr>
          <p:nvPr>
            <p:ph sz="quarter" idx="1"/>
          </p:nvPr>
        </p:nvSpPr>
        <p:spPr>
          <a:xfrm>
            <a:off x="914400" y="1447800"/>
            <a:ext cx="7772400" cy="4572000"/>
          </a:xfrm>
        </p:spPr>
        <p:txBody>
          <a:bodyPr vert="horz"/>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bg>
      <p:bgRef idx="1003">
        <a:schemeClr val="bg1"/>
      </p:bgRef>
    </p:bg>
    <p:spTree>
      <p:nvGrpSpPr>
        <p:cNvPr id="1" name=""/>
        <p:cNvGrpSpPr/>
        <p:nvPr/>
      </p:nvGrpSpPr>
      <p:grpSpPr>
        <a:xfrm>
          <a:off x="0" y="0"/>
          <a:ext cx="0" cy="0"/>
          <a:chOff x="0" y="0"/>
          <a:chExt cx="0" cy="0"/>
        </a:xfrm>
      </p:grpSpPr>
      <p:sp>
        <p:nvSpPr>
          <p:cNvPr id="11" name="10 Dikdörtgen"/>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9 Yuvarlatılmış Dikdörtgen"/>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1 Başlık"/>
          <p:cNvSpPr>
            <a:spLocks noGrp="1"/>
          </p:cNvSpPr>
          <p:nvPr>
            <p:ph type="title"/>
          </p:nvPr>
        </p:nvSpPr>
        <p:spPr>
          <a:xfrm>
            <a:off x="722313" y="952500"/>
            <a:ext cx="7772400" cy="1362075"/>
          </a:xfrm>
        </p:spPr>
        <p:txBody>
          <a:bodyPr anchor="b" anchorCtr="0"/>
          <a:lstStyle>
            <a:lvl1pPr algn="l">
              <a:buNone/>
              <a:defRPr sz="4000" b="0" cap="none"/>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pPr/>
              <a:t>29.12.2010</a:t>
            </a:fld>
            <a:endParaRPr lang="tr-TR"/>
          </a:p>
        </p:txBody>
      </p:sp>
      <p:sp>
        <p:nvSpPr>
          <p:cNvPr id="5" name="4 Altbilgi Yer Tutucusu"/>
          <p:cNvSpPr>
            <a:spLocks noGrp="1"/>
          </p:cNvSpPr>
          <p:nvPr>
            <p:ph type="ftr" sz="quarter" idx="11"/>
          </p:nvPr>
        </p:nvSpPr>
        <p:spPr>
          <a:xfrm>
            <a:off x="800100" y="6172200"/>
            <a:ext cx="4000500" cy="457200"/>
          </a:xfrm>
        </p:spPr>
        <p:txBody>
          <a:bodyPr/>
          <a:lstStyle/>
          <a:p>
            <a:endParaRPr lang="tr-TR"/>
          </a:p>
        </p:txBody>
      </p:sp>
      <p:sp>
        <p:nvSpPr>
          <p:cNvPr id="7" name="6 Dikdörtgen"/>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Dikdörtgen"/>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Dikdörtgen"/>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5 Slayt Numarası Yer Tutucusu"/>
          <p:cNvSpPr>
            <a:spLocks noGrp="1"/>
          </p:cNvSpPr>
          <p:nvPr>
            <p:ph type="sldNum" sz="quarter" idx="12"/>
          </p:nvPr>
        </p:nvSpPr>
        <p:spPr>
          <a:xfrm>
            <a:off x="146304" y="6208776"/>
            <a:ext cx="457200" cy="457200"/>
          </a:xfrm>
        </p:spPr>
        <p:txBody>
          <a:bodyPr/>
          <a:lstStyle/>
          <a:p>
            <a:fld id="{B1DEFA8C-F947-479F-BE07-76B6B3F80BF1}" type="slidenum">
              <a:rPr lang="tr-TR" smtClean="0"/>
              <a:pPr/>
              <a:t>‹#›</a:t>
            </a:fld>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5" name="4 Veri Yer Tutucusu"/>
          <p:cNvSpPr>
            <a:spLocks noGrp="1"/>
          </p:cNvSpPr>
          <p:nvPr>
            <p:ph type="dt" sz="half" idx="10"/>
          </p:nvPr>
        </p:nvSpPr>
        <p:spPr/>
        <p:txBody>
          <a:bodyPr/>
          <a:lstStyle/>
          <a:p>
            <a:fld id="{D9F75050-0E15-4C5B-92B0-66D068882F1F}" type="datetimeFigureOut">
              <a:rPr lang="tr-TR" smtClean="0"/>
              <a:pPr/>
              <a:t>29.12.2010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9" name="8 İçerik Yer Tutucusu"/>
          <p:cNvSpPr>
            <a:spLocks noGrp="1"/>
          </p:cNvSpPr>
          <p:nvPr>
            <p:ph sz="quarter" idx="1"/>
          </p:nvPr>
        </p:nvSpPr>
        <p:spPr>
          <a:xfrm>
            <a:off x="914400" y="1447800"/>
            <a:ext cx="3749040" cy="4572000"/>
          </a:xfrm>
        </p:spPr>
        <p:txBody>
          <a:bodyPr vert="horz"/>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1" name="10 İçerik Yer Tutucusu"/>
          <p:cNvSpPr>
            <a:spLocks noGrp="1"/>
          </p:cNvSpPr>
          <p:nvPr>
            <p:ph sz="quarter" idx="2"/>
          </p:nvPr>
        </p:nvSpPr>
        <p:spPr>
          <a:xfrm>
            <a:off x="4933950" y="1447800"/>
            <a:ext cx="3749040" cy="4572000"/>
          </a:xfrm>
        </p:spPr>
        <p:txBody>
          <a:bodyPr vert="horz"/>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914400" y="273050"/>
            <a:ext cx="7772400" cy="1143000"/>
          </a:xfrm>
        </p:spPr>
        <p:txBody>
          <a:bodyPr anchor="b" anchorCtr="0"/>
          <a:lstStyle>
            <a:lvl1pPr>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3 Metin Yer Tutucusu"/>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7" name="6 Veri Yer Tutucusu"/>
          <p:cNvSpPr>
            <a:spLocks noGrp="1"/>
          </p:cNvSpPr>
          <p:nvPr>
            <p:ph type="dt" sz="half" idx="10"/>
          </p:nvPr>
        </p:nvSpPr>
        <p:spPr/>
        <p:txBody>
          <a:bodyPr/>
          <a:lstStyle/>
          <a:p>
            <a:fld id="{D9F75050-0E15-4C5B-92B0-66D068882F1F}" type="datetimeFigureOut">
              <a:rPr lang="tr-TR" smtClean="0"/>
              <a:pPr/>
              <a:t>29.12.2010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11" name="10 İçerik Yer Tutucusu"/>
          <p:cNvSpPr>
            <a:spLocks noGrp="1"/>
          </p:cNvSpPr>
          <p:nvPr>
            <p:ph sz="half" idx="2"/>
          </p:nvPr>
        </p:nvSpPr>
        <p:spPr>
          <a:xfrm>
            <a:off x="914400" y="2247900"/>
            <a:ext cx="3733800" cy="3886200"/>
          </a:xfrm>
        </p:spPr>
        <p:txBody>
          <a:bodyPr vert="horz"/>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3" name="12 İçerik Yer Tutucusu"/>
          <p:cNvSpPr>
            <a:spLocks noGrp="1"/>
          </p:cNvSpPr>
          <p:nvPr>
            <p:ph sz="half" idx="4"/>
          </p:nvPr>
        </p:nvSpPr>
        <p:spPr>
          <a:xfrm>
            <a:off x="4953000" y="2247900"/>
            <a:ext cx="3733800" cy="3886200"/>
          </a:xfrm>
        </p:spPr>
        <p:txBody>
          <a:bodyPr vert="horz"/>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Veri Yer Tutucusu"/>
          <p:cNvSpPr>
            <a:spLocks noGrp="1"/>
          </p:cNvSpPr>
          <p:nvPr>
            <p:ph type="dt" sz="half" idx="10"/>
          </p:nvPr>
        </p:nvSpPr>
        <p:spPr/>
        <p:txBody>
          <a:bodyPr/>
          <a:lstStyle/>
          <a:p>
            <a:fld id="{D9F75050-0E15-4C5B-92B0-66D068882F1F}" type="datetimeFigureOut">
              <a:rPr lang="tr-TR" smtClean="0"/>
              <a:pPr/>
              <a:t>29.12.2010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pPr/>
              <a:t>29.12.2010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8" name="7 Dikdörtgen"/>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8 Yuvarlatılmış Dikdörtgen"/>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1 Başlık"/>
          <p:cNvSpPr>
            <a:spLocks noGrp="1"/>
          </p:cNvSpPr>
          <p:nvPr>
            <p:ph type="title"/>
          </p:nvPr>
        </p:nvSpPr>
        <p:spPr>
          <a:xfrm>
            <a:off x="914400" y="273050"/>
            <a:ext cx="7772400" cy="1143000"/>
          </a:xfrm>
        </p:spPr>
        <p:txBody>
          <a:bodyPr anchor="b" anchorCtr="0"/>
          <a:lstStyle>
            <a:lvl1pPr algn="l">
              <a:buNone/>
              <a:defRPr sz="4000" b="0"/>
            </a:lvl1pPr>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29.12.2010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11" name="10 İçerik Yer Tutucusu"/>
          <p:cNvSpPr>
            <a:spLocks noGrp="1"/>
          </p:cNvSpPr>
          <p:nvPr>
            <p:ph sz="quarter" idx="1"/>
          </p:nvPr>
        </p:nvSpPr>
        <p:spPr>
          <a:xfrm>
            <a:off x="2971800" y="1600200"/>
            <a:ext cx="5715000" cy="4495800"/>
          </a:xfrm>
        </p:spPr>
        <p:txBody>
          <a:bodyPr vert="horz"/>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914400" y="4900550"/>
            <a:ext cx="7315200" cy="522288"/>
          </a:xfrm>
        </p:spPr>
        <p:txBody>
          <a:bodyPr anchor="ctr">
            <a:noAutofit/>
          </a:bodyPr>
          <a:lstStyle>
            <a:lvl1pPr algn="l">
              <a:buNone/>
              <a:defRPr sz="2800" b="0"/>
            </a:lvl1pPr>
          </a:lstStyle>
          <a:p>
            <a:r>
              <a:rPr kumimoji="0" lang="tr-TR" smtClean="0"/>
              <a:t>Asıl başlık stili için tıklatın</a:t>
            </a:r>
            <a:endParaRPr kumimoji="0" lang="en-US"/>
          </a:p>
        </p:txBody>
      </p:sp>
      <p:sp>
        <p:nvSpPr>
          <p:cNvPr id="4" name="3 Metin Yer Tutucusu"/>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29.12.2010</a:t>
            </a:fld>
            <a:endParaRPr lang="tr-TR"/>
          </a:p>
        </p:txBody>
      </p:sp>
      <p:sp>
        <p:nvSpPr>
          <p:cNvPr id="6" name="5 Altbilgi Yer Tutucusu"/>
          <p:cNvSpPr>
            <a:spLocks noGrp="1"/>
          </p:cNvSpPr>
          <p:nvPr>
            <p:ph type="ftr" sz="quarter" idx="11"/>
          </p:nvPr>
        </p:nvSpPr>
        <p:spPr>
          <a:xfrm>
            <a:off x="914400" y="6172200"/>
            <a:ext cx="3886200" cy="457200"/>
          </a:xfrm>
        </p:spPr>
        <p:txBody>
          <a:bodyPr/>
          <a:lstStyle/>
          <a:p>
            <a:endParaRPr lang="tr-TR"/>
          </a:p>
        </p:txBody>
      </p:sp>
      <p:sp>
        <p:nvSpPr>
          <p:cNvPr id="7" name="6 Slayt Numarası Yer Tutucusu"/>
          <p:cNvSpPr>
            <a:spLocks noGrp="1"/>
          </p:cNvSpPr>
          <p:nvPr>
            <p:ph type="sldNum" sz="quarter" idx="12"/>
          </p:nvPr>
        </p:nvSpPr>
        <p:spPr>
          <a:xfrm>
            <a:off x="146304" y="6208776"/>
            <a:ext cx="457200" cy="457200"/>
          </a:xfrm>
        </p:spPr>
        <p:txBody>
          <a:bodyPr/>
          <a:lstStyle/>
          <a:p>
            <a:fld id="{B1DEFA8C-F947-479F-BE07-76B6B3F80BF1}" type="slidenum">
              <a:rPr lang="tr-TR" smtClean="0"/>
              <a:pPr/>
              <a:t>‹#›</a:t>
            </a:fld>
            <a:endParaRPr lang="tr-TR"/>
          </a:p>
        </p:txBody>
      </p:sp>
      <p:sp>
        <p:nvSpPr>
          <p:cNvPr id="11" name="10 Dikdörtgen"/>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Dikdörtgen"/>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Dikdörtgen"/>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2 Resim Yer Tutucusu"/>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tr-TR" smtClean="0"/>
              <a:t>Resim eklemek için simgeyi tıklatın</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29.12.2010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41"/>
            <a:ext cx="2011680" cy="5851525"/>
          </a:xfrm>
        </p:spPr>
        <p:txBody>
          <a:bodyPr vert="eaVer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914400" y="274640"/>
            <a:ext cx="5562600" cy="5851525"/>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29.12.2010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8 Dikdörtgen"/>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7 Yuvarlatılmış Dikdörtgen"/>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21 Başlık Yer Tutucusu"/>
          <p:cNvSpPr>
            <a:spLocks noGrp="1"/>
          </p:cNvSpPr>
          <p:nvPr>
            <p:ph type="title"/>
          </p:nvPr>
        </p:nvSpPr>
        <p:spPr>
          <a:xfrm>
            <a:off x="914400" y="274638"/>
            <a:ext cx="7772400" cy="1143000"/>
          </a:xfrm>
          <a:prstGeom prst="rect">
            <a:avLst/>
          </a:prstGeom>
        </p:spPr>
        <p:txBody>
          <a:bodyPr bIns="91440" anchor="b" anchorCtr="0">
            <a:normAutofit/>
          </a:bodyPr>
          <a:lstStyle/>
          <a:p>
            <a:r>
              <a:rPr kumimoji="0" lang="tr-TR" smtClean="0"/>
              <a:t>Asıl başlık stili için tıklatın</a:t>
            </a:r>
            <a:endParaRPr kumimoji="0" lang="en-US"/>
          </a:p>
        </p:txBody>
      </p:sp>
      <p:sp>
        <p:nvSpPr>
          <p:cNvPr id="13" name="12 Metin Yer Tutucusu"/>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4" name="13 Veri Yer Tutucusu"/>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D9F75050-0E15-4C5B-92B0-66D068882F1F}" type="datetimeFigureOut">
              <a:rPr lang="tr-TR" smtClean="0"/>
              <a:pPr/>
              <a:t>29.12.2010</a:t>
            </a:fld>
            <a:endParaRPr lang="tr-TR"/>
          </a:p>
        </p:txBody>
      </p:sp>
      <p:sp>
        <p:nvSpPr>
          <p:cNvPr id="3" name="2 Altbilgi Yer Tutucusu"/>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tr-TR"/>
          </a:p>
        </p:txBody>
      </p:sp>
      <p:sp>
        <p:nvSpPr>
          <p:cNvPr id="23" name="22 Slayt Numarası Yer Tutucusu"/>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B1DEFA8C-F947-479F-BE07-76B6B3F80BF1}"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Alt Başlık"/>
          <p:cNvSpPr>
            <a:spLocks noGrp="1"/>
          </p:cNvSpPr>
          <p:nvPr>
            <p:ph type="subTitle" idx="1"/>
          </p:nvPr>
        </p:nvSpPr>
        <p:spPr>
          <a:xfrm>
            <a:off x="1428728" y="3571876"/>
            <a:ext cx="6400800" cy="3286124"/>
          </a:xfrm>
        </p:spPr>
        <p:txBody>
          <a:bodyPr>
            <a:normAutofit fontScale="70000" lnSpcReduction="20000"/>
          </a:bodyPr>
          <a:lstStyle/>
          <a:p>
            <a:r>
              <a:rPr lang="tr-TR" sz="4000" dirty="0" smtClean="0">
                <a:latin typeface="Times New Roman" pitchFamily="18" charset="0"/>
                <a:cs typeface="Times New Roman" pitchFamily="18" charset="0"/>
              </a:rPr>
              <a:t>06221036 – Muhammed DEMİRKOLLU</a:t>
            </a:r>
          </a:p>
          <a:p>
            <a:r>
              <a:rPr lang="tr-TR" sz="4000" dirty="0" smtClean="0">
                <a:latin typeface="Times New Roman" pitchFamily="18" charset="0"/>
                <a:cs typeface="Times New Roman" pitchFamily="18" charset="0"/>
              </a:rPr>
              <a:t>06221052 – Metin TARKU</a:t>
            </a:r>
          </a:p>
          <a:p>
            <a:r>
              <a:rPr lang="tr-TR" sz="4000" smtClean="0">
                <a:latin typeface="Times New Roman" pitchFamily="18" charset="0"/>
                <a:cs typeface="Times New Roman" pitchFamily="18" charset="0"/>
              </a:rPr>
              <a:t>06221047 </a:t>
            </a:r>
            <a:r>
              <a:rPr lang="tr-TR" sz="4000" dirty="0" smtClean="0">
                <a:latin typeface="Times New Roman" pitchFamily="18" charset="0"/>
                <a:cs typeface="Times New Roman" pitchFamily="18" charset="0"/>
              </a:rPr>
              <a:t>– Mustafa DALYAN</a:t>
            </a:r>
          </a:p>
          <a:p>
            <a:endParaRPr lang="tr-TR" sz="2800" dirty="0" smtClean="0">
              <a:latin typeface="Times New Roman" pitchFamily="18" charset="0"/>
              <a:cs typeface="Times New Roman" pitchFamily="18" charset="0"/>
            </a:endParaRPr>
          </a:p>
          <a:p>
            <a:endParaRPr lang="tr-TR" sz="2800" dirty="0" smtClean="0">
              <a:latin typeface="Times New Roman" pitchFamily="18" charset="0"/>
              <a:cs typeface="Times New Roman" pitchFamily="18" charset="0"/>
            </a:endParaRPr>
          </a:p>
          <a:p>
            <a:endParaRPr lang="tr-TR" sz="2800" dirty="0" smtClean="0">
              <a:latin typeface="Times New Roman" pitchFamily="18" charset="0"/>
              <a:cs typeface="Times New Roman" pitchFamily="18" charset="0"/>
            </a:endParaRPr>
          </a:p>
          <a:p>
            <a:r>
              <a:rPr lang="tr-TR" sz="2900" dirty="0" smtClean="0">
                <a:solidFill>
                  <a:srgbClr val="00B0F0"/>
                </a:solidFill>
                <a:latin typeface="Times New Roman" pitchFamily="18" charset="0"/>
                <a:cs typeface="Times New Roman" pitchFamily="18" charset="0"/>
              </a:rPr>
              <a:t>PAMUKKALE ÜNİVERSİTESİ</a:t>
            </a:r>
          </a:p>
          <a:p>
            <a:r>
              <a:rPr lang="tr-TR" sz="2900" dirty="0" smtClean="0">
                <a:solidFill>
                  <a:srgbClr val="00B0F0"/>
                </a:solidFill>
                <a:latin typeface="Times New Roman" pitchFamily="18" charset="0"/>
                <a:cs typeface="Times New Roman" pitchFamily="18" charset="0"/>
              </a:rPr>
              <a:t>MÜHENDİSLİK FAKÜLTESİ</a:t>
            </a:r>
          </a:p>
          <a:p>
            <a:r>
              <a:rPr lang="tr-TR" sz="2900" dirty="0" smtClean="0">
                <a:solidFill>
                  <a:srgbClr val="00B0F0"/>
                </a:solidFill>
                <a:latin typeface="Times New Roman" pitchFamily="18" charset="0"/>
                <a:cs typeface="Times New Roman" pitchFamily="18" charset="0"/>
              </a:rPr>
              <a:t>İNŞAAT MÜHENDİSLİĞİ BÖLÜMÜ</a:t>
            </a:r>
            <a:endParaRPr lang="tr-TR" sz="2900" dirty="0">
              <a:solidFill>
                <a:srgbClr val="00B0F0"/>
              </a:solidFill>
              <a:latin typeface="Times New Roman" pitchFamily="18" charset="0"/>
              <a:cs typeface="Times New Roman" pitchFamily="18" charset="0"/>
            </a:endParaRPr>
          </a:p>
        </p:txBody>
      </p:sp>
      <p:sp>
        <p:nvSpPr>
          <p:cNvPr id="2" name="1 Başlık"/>
          <p:cNvSpPr>
            <a:spLocks noGrp="1"/>
          </p:cNvSpPr>
          <p:nvPr>
            <p:ph type="ctrTitle"/>
          </p:nvPr>
        </p:nvSpPr>
        <p:spPr>
          <a:xfrm>
            <a:off x="1500166" y="1500174"/>
            <a:ext cx="6357982" cy="1500198"/>
          </a:xfrm>
        </p:spPr>
        <p:txBody>
          <a:bodyPr>
            <a:noAutofit/>
          </a:bodyPr>
          <a:lstStyle/>
          <a:p>
            <a:r>
              <a:rPr lang="tr-TR" sz="4800" dirty="0" smtClean="0">
                <a:latin typeface="Times New Roman" pitchFamily="18" charset="0"/>
                <a:cs typeface="Times New Roman" pitchFamily="18" charset="0"/>
              </a:rPr>
              <a:t>TEMEL İNŞAATI</a:t>
            </a:r>
            <a:br>
              <a:rPr lang="tr-TR" sz="4800" dirty="0" smtClean="0">
                <a:latin typeface="Times New Roman" pitchFamily="18" charset="0"/>
                <a:cs typeface="Times New Roman" pitchFamily="18" charset="0"/>
              </a:rPr>
            </a:br>
            <a:r>
              <a:rPr lang="tr-TR" sz="4800" dirty="0" smtClean="0">
                <a:latin typeface="Times New Roman" pitchFamily="18" charset="0"/>
                <a:cs typeface="Times New Roman" pitchFamily="18" charset="0"/>
              </a:rPr>
              <a:t>BARAJ TEMELLERİ</a:t>
            </a:r>
            <a:endParaRPr lang="tr-TR" sz="4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Muhammed\Desktop\Baraj Temelleri\foto.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4 Başlık"/>
          <p:cNvSpPr>
            <a:spLocks noGrp="1"/>
          </p:cNvSpPr>
          <p:nvPr>
            <p:ph type="title"/>
          </p:nvPr>
        </p:nvSpPr>
        <p:spPr>
          <a:xfrm>
            <a:off x="3902224" y="0"/>
            <a:ext cx="5241776" cy="1143000"/>
          </a:xfrm>
        </p:spPr>
        <p:txBody>
          <a:bodyPr/>
          <a:lstStyle/>
          <a:p>
            <a:r>
              <a:rPr lang="tr-TR" dirty="0" smtClean="0">
                <a:solidFill>
                  <a:schemeClr val="tx1"/>
                </a:solidFill>
                <a:latin typeface="Times New Roman" pitchFamily="18" charset="0"/>
                <a:cs typeface="Times New Roman" pitchFamily="18" charset="0"/>
              </a:rPr>
              <a:t>Bir Baraj Temeli Örneği</a:t>
            </a:r>
            <a:endParaRPr lang="tr-TR"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42844" y="0"/>
            <a:ext cx="8858312" cy="785794"/>
          </a:xfrm>
        </p:spPr>
        <p:txBody>
          <a:bodyPr>
            <a:normAutofit/>
          </a:bodyPr>
          <a:lstStyle/>
          <a:p>
            <a:r>
              <a:rPr lang="tr-TR" sz="3600" dirty="0" smtClean="0">
                <a:solidFill>
                  <a:srgbClr val="FF0000"/>
                </a:solidFill>
                <a:latin typeface="Times New Roman" pitchFamily="18" charset="0"/>
                <a:cs typeface="Times New Roman" pitchFamily="18" charset="0"/>
              </a:rPr>
              <a:t>Baraj Yeri Seçimi</a:t>
            </a:r>
            <a:endParaRPr lang="tr-TR" sz="3600" dirty="0">
              <a:solidFill>
                <a:srgbClr val="FF0000"/>
              </a:solidFill>
              <a:latin typeface="Times New Roman" pitchFamily="18" charset="0"/>
              <a:cs typeface="Times New Roman" pitchFamily="18" charset="0"/>
            </a:endParaRPr>
          </a:p>
        </p:txBody>
      </p:sp>
      <p:sp>
        <p:nvSpPr>
          <p:cNvPr id="3" name="2 İçerik Yer Tutucusu"/>
          <p:cNvSpPr>
            <a:spLocks noGrp="1"/>
          </p:cNvSpPr>
          <p:nvPr>
            <p:ph sz="quarter" idx="1"/>
          </p:nvPr>
        </p:nvSpPr>
        <p:spPr>
          <a:xfrm>
            <a:off x="0" y="785794"/>
            <a:ext cx="9144000" cy="3075254"/>
          </a:xfrm>
          <a:noFill/>
        </p:spPr>
        <p:txBody>
          <a:bodyPr>
            <a:normAutofit lnSpcReduction="10000"/>
          </a:bodyPr>
          <a:lstStyle/>
          <a:p>
            <a:pPr>
              <a:buNone/>
            </a:pPr>
            <a:r>
              <a:rPr lang="tr-TR" dirty="0" smtClean="0">
                <a:latin typeface="Times New Roman" pitchFamily="18" charset="0"/>
                <a:cs typeface="Times New Roman" pitchFamily="18" charset="0"/>
              </a:rPr>
              <a:t>		Barajlar,taşıma gücü ve sızma yönünden güvenli veya güvenliği sonradan yapılan iyileştirme ile sağlanabilecek alanlar üzerine inşa edilmelidir.Uygun baraj yerlerinin önemli bir bölümünün kullanılmış olması ve bundan sonra daha karmaşık alanlarda baraj yapma zorunluluğunun ortaya çıkması, baraj yeri ve göl alanlarında daha yoğun </a:t>
            </a:r>
            <a:r>
              <a:rPr lang="tr-TR" dirty="0" err="1" smtClean="0">
                <a:latin typeface="Times New Roman" pitchFamily="18" charset="0"/>
                <a:cs typeface="Times New Roman" pitchFamily="18" charset="0"/>
              </a:rPr>
              <a:t>geoteknik</a:t>
            </a:r>
            <a:r>
              <a:rPr lang="tr-TR" dirty="0" smtClean="0">
                <a:latin typeface="Times New Roman" pitchFamily="18" charset="0"/>
                <a:cs typeface="Times New Roman" pitchFamily="18" charset="0"/>
              </a:rPr>
              <a:t> araştırmaların yapılmasını gerekli kılmaktadır.</a:t>
            </a:r>
          </a:p>
          <a:p>
            <a:pPr>
              <a:buNone/>
            </a:pPr>
            <a:r>
              <a:rPr lang="tr-TR" dirty="0" smtClean="0">
                <a:latin typeface="Times New Roman" pitchFamily="18" charset="0"/>
                <a:cs typeface="Times New Roman" pitchFamily="18" charset="0"/>
              </a:rPr>
              <a:t>		</a:t>
            </a:r>
          </a:p>
          <a:p>
            <a:pPr>
              <a:buNone/>
            </a:pPr>
            <a:endParaRPr lang="tr-TR" dirty="0">
              <a:latin typeface="Times New Roman" pitchFamily="18" charset="0"/>
              <a:cs typeface="Times New Roman" pitchFamily="18" charset="0"/>
            </a:endParaRPr>
          </a:p>
        </p:txBody>
      </p:sp>
      <p:pic>
        <p:nvPicPr>
          <p:cNvPr id="3074" name="Picture 2" descr="C:\Users\Muhammed\Desktop\Baraj Temelleri\2508201011760.jpg"/>
          <p:cNvPicPr>
            <a:picLocks noChangeAspect="1" noChangeArrowheads="1"/>
          </p:cNvPicPr>
          <p:nvPr/>
        </p:nvPicPr>
        <p:blipFill>
          <a:blip r:embed="rId2" cstate="print"/>
          <a:srcRect/>
          <a:stretch>
            <a:fillRect/>
          </a:stretch>
        </p:blipFill>
        <p:spPr bwMode="auto">
          <a:xfrm>
            <a:off x="1403648" y="3429000"/>
            <a:ext cx="6768752" cy="3096344"/>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79512" y="0"/>
            <a:ext cx="6552728" cy="764704"/>
          </a:xfrm>
        </p:spPr>
        <p:txBody>
          <a:bodyPr>
            <a:normAutofit/>
          </a:bodyPr>
          <a:lstStyle/>
          <a:p>
            <a:r>
              <a:rPr lang="tr-TR" sz="3600" dirty="0" smtClean="0">
                <a:solidFill>
                  <a:srgbClr val="FF0000"/>
                </a:solidFill>
                <a:latin typeface="Times New Roman" pitchFamily="18" charset="0"/>
                <a:cs typeface="Times New Roman" pitchFamily="18" charset="0"/>
              </a:rPr>
              <a:t>Baraj Yeri Seçimi</a:t>
            </a:r>
            <a:endParaRPr lang="tr-TR" sz="3600" dirty="0">
              <a:solidFill>
                <a:srgbClr val="FF0000"/>
              </a:solidFill>
              <a:latin typeface="Times New Roman" pitchFamily="18" charset="0"/>
              <a:cs typeface="Times New Roman" pitchFamily="18" charset="0"/>
            </a:endParaRPr>
          </a:p>
        </p:txBody>
      </p:sp>
      <p:sp>
        <p:nvSpPr>
          <p:cNvPr id="3" name="2 İçerik Yer Tutucusu"/>
          <p:cNvSpPr>
            <a:spLocks noGrp="1"/>
          </p:cNvSpPr>
          <p:nvPr>
            <p:ph sz="quarter" idx="1"/>
          </p:nvPr>
        </p:nvSpPr>
        <p:spPr>
          <a:xfrm>
            <a:off x="4644008" y="764704"/>
            <a:ext cx="4499992" cy="6093296"/>
          </a:xfrm>
        </p:spPr>
        <p:txBody>
          <a:bodyPr>
            <a:normAutofit/>
          </a:bodyPr>
          <a:lstStyle/>
          <a:p>
            <a:pPr>
              <a:buNone/>
            </a:pPr>
            <a:r>
              <a:rPr lang="tr-TR" dirty="0" smtClean="0">
                <a:latin typeface="Times New Roman" pitchFamily="18" charset="0"/>
                <a:cs typeface="Times New Roman" pitchFamily="18" charset="0"/>
              </a:rPr>
              <a:t>		Bu araştırmalar ile, temel kusurları daha iyi tanımlanacak ve uygun baraj yapılarının tasarımı gerçekleştirilebilecektir.Zemin mekaniği biliminde görülen hızlı gelişme,daha önce edinilen deneyimlerin de ışığında,barajların tasarımı ve olası problemlerin tahmininde büyük kolaylık sağlamaktadır.</a:t>
            </a:r>
            <a:endParaRPr lang="tr-TR" dirty="0"/>
          </a:p>
        </p:txBody>
      </p:sp>
      <p:pic>
        <p:nvPicPr>
          <p:cNvPr id="4098" name="Picture 2" descr="C:\Users\Muhammed\Desktop\Baraj Temelleri\0113_BoyabatBaraj37.JPG"/>
          <p:cNvPicPr>
            <a:picLocks noChangeAspect="1" noChangeArrowheads="1"/>
          </p:cNvPicPr>
          <p:nvPr/>
        </p:nvPicPr>
        <p:blipFill>
          <a:blip r:embed="rId2" cstate="print"/>
          <a:srcRect/>
          <a:stretch>
            <a:fillRect/>
          </a:stretch>
        </p:blipFill>
        <p:spPr bwMode="auto">
          <a:xfrm>
            <a:off x="179512" y="836712"/>
            <a:ext cx="4464496" cy="5706819"/>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79512" y="188640"/>
            <a:ext cx="7772400" cy="792088"/>
          </a:xfrm>
        </p:spPr>
        <p:txBody>
          <a:bodyPr>
            <a:normAutofit/>
          </a:bodyPr>
          <a:lstStyle/>
          <a:p>
            <a:r>
              <a:rPr lang="tr-TR" sz="3600" dirty="0" smtClean="0">
                <a:solidFill>
                  <a:srgbClr val="FF0000"/>
                </a:solidFill>
                <a:latin typeface="Times New Roman" pitchFamily="18" charset="0"/>
                <a:cs typeface="Times New Roman" pitchFamily="18" charset="0"/>
              </a:rPr>
              <a:t>Baraj Yerinin Topografyasının Etkisi</a:t>
            </a:r>
            <a:endParaRPr lang="tr-TR" sz="3600" dirty="0">
              <a:solidFill>
                <a:srgbClr val="FF0000"/>
              </a:solidFill>
              <a:latin typeface="Times New Roman" pitchFamily="18" charset="0"/>
              <a:cs typeface="Times New Roman" pitchFamily="18" charset="0"/>
            </a:endParaRPr>
          </a:p>
        </p:txBody>
      </p:sp>
      <p:sp>
        <p:nvSpPr>
          <p:cNvPr id="3" name="2 İçerik Yer Tutucusu"/>
          <p:cNvSpPr>
            <a:spLocks noGrp="1"/>
          </p:cNvSpPr>
          <p:nvPr>
            <p:ph sz="quarter" idx="1"/>
          </p:nvPr>
        </p:nvSpPr>
        <p:spPr>
          <a:xfrm>
            <a:off x="0" y="1447800"/>
            <a:ext cx="9144000" cy="4572000"/>
          </a:xfrm>
        </p:spPr>
        <p:txBody>
          <a:bodyPr>
            <a:noAutofit/>
          </a:bodyPr>
          <a:lstStyle/>
          <a:p>
            <a:pPr>
              <a:buNone/>
            </a:pPr>
            <a:r>
              <a:rPr lang="tr-TR" sz="2200" dirty="0" smtClean="0">
                <a:latin typeface="Times New Roman" pitchFamily="18" charset="0"/>
                <a:cs typeface="Times New Roman" pitchFamily="18" charset="0"/>
              </a:rPr>
              <a:t>		Baraj yapılacak vadinin şekline,dar ve geniş oluşuna göre,ilk araştırmalar yapılır.Vadi en kesitleri çıkarılır;vadi şekilleri ve vadi tipleri bulunur.Vadi şekilleri çok değişik olabilir ve şöyle sınıflandırılır:</a:t>
            </a:r>
            <a:br>
              <a:rPr lang="tr-TR" sz="2200" dirty="0" smtClean="0">
                <a:latin typeface="Times New Roman" pitchFamily="18" charset="0"/>
                <a:cs typeface="Times New Roman" pitchFamily="18" charset="0"/>
              </a:rPr>
            </a:br>
            <a:endParaRPr lang="tr-TR" sz="2200" dirty="0" smtClean="0">
              <a:latin typeface="Times New Roman" pitchFamily="18" charset="0"/>
              <a:cs typeface="Times New Roman" pitchFamily="18" charset="0"/>
            </a:endParaRPr>
          </a:p>
          <a:p>
            <a:pPr>
              <a:buNone/>
            </a:pPr>
            <a:r>
              <a:rPr lang="tr-TR" sz="2200" dirty="0" smtClean="0">
                <a:latin typeface="Times New Roman" pitchFamily="18" charset="0"/>
                <a:cs typeface="Times New Roman" pitchFamily="18" charset="0"/>
              </a:rPr>
              <a:t>    1) (U) şekilli vadiler (boğazlar,kanyonlar),</a:t>
            </a:r>
            <a:br>
              <a:rPr lang="tr-TR" sz="2200" dirty="0" smtClean="0">
                <a:latin typeface="Times New Roman" pitchFamily="18" charset="0"/>
                <a:cs typeface="Times New Roman" pitchFamily="18" charset="0"/>
              </a:rPr>
            </a:br>
            <a:r>
              <a:rPr lang="tr-TR" sz="2200" dirty="0" smtClean="0">
                <a:latin typeface="Times New Roman" pitchFamily="18" charset="0"/>
                <a:cs typeface="Times New Roman" pitchFamily="18" charset="0"/>
              </a:rPr>
              <a:t>2) Dar (V) şekilli vadiler,</a:t>
            </a:r>
            <a:br>
              <a:rPr lang="tr-TR" sz="2200" dirty="0" smtClean="0">
                <a:latin typeface="Times New Roman" pitchFamily="18" charset="0"/>
                <a:cs typeface="Times New Roman" pitchFamily="18" charset="0"/>
              </a:rPr>
            </a:br>
            <a:r>
              <a:rPr lang="tr-TR" sz="2200" dirty="0" smtClean="0">
                <a:latin typeface="Times New Roman" pitchFamily="18" charset="0"/>
                <a:cs typeface="Times New Roman" pitchFamily="18" charset="0"/>
              </a:rPr>
              <a:t>3) Geniş (V) şekilli vadiler,</a:t>
            </a:r>
            <a:br>
              <a:rPr lang="tr-TR" sz="2200" dirty="0" smtClean="0">
                <a:latin typeface="Times New Roman" pitchFamily="18" charset="0"/>
                <a:cs typeface="Times New Roman" pitchFamily="18" charset="0"/>
              </a:rPr>
            </a:br>
            <a:r>
              <a:rPr lang="tr-TR" sz="2200" dirty="0" smtClean="0">
                <a:latin typeface="Times New Roman" pitchFamily="18" charset="0"/>
                <a:cs typeface="Times New Roman" pitchFamily="18" charset="0"/>
              </a:rPr>
              <a:t>4) U ve V karışığı şekilde olan vadiler,</a:t>
            </a:r>
            <a:br>
              <a:rPr lang="tr-TR" sz="2200" dirty="0" smtClean="0">
                <a:latin typeface="Times New Roman" pitchFamily="18" charset="0"/>
                <a:cs typeface="Times New Roman" pitchFamily="18" charset="0"/>
              </a:rPr>
            </a:br>
            <a:r>
              <a:rPr lang="tr-TR" sz="2200" dirty="0" smtClean="0">
                <a:latin typeface="Times New Roman" pitchFamily="18" charset="0"/>
                <a:cs typeface="Times New Roman" pitchFamily="18" charset="0"/>
              </a:rPr>
              <a:t>5) V ve V karışığı şekilde olan vadiler,</a:t>
            </a:r>
            <a:br>
              <a:rPr lang="tr-TR" sz="2200" dirty="0" smtClean="0">
                <a:latin typeface="Times New Roman" pitchFamily="18" charset="0"/>
                <a:cs typeface="Times New Roman" pitchFamily="18" charset="0"/>
              </a:rPr>
            </a:br>
            <a:r>
              <a:rPr lang="tr-TR" sz="2200" dirty="0" smtClean="0">
                <a:latin typeface="Times New Roman" pitchFamily="18" charset="0"/>
                <a:cs typeface="Times New Roman" pitchFamily="18" charset="0"/>
              </a:rPr>
              <a:t>6) Geniş ve düz vadiler</a:t>
            </a:r>
            <a:br>
              <a:rPr lang="tr-TR" sz="2200" dirty="0" smtClean="0">
                <a:latin typeface="Times New Roman" pitchFamily="18" charset="0"/>
                <a:cs typeface="Times New Roman" pitchFamily="18" charset="0"/>
              </a:rPr>
            </a:br>
            <a:r>
              <a:rPr lang="tr-TR" sz="2200" dirty="0" smtClean="0">
                <a:latin typeface="Times New Roman" pitchFamily="18" charset="0"/>
                <a:cs typeface="Times New Roman" pitchFamily="18" charset="0"/>
              </a:rPr>
              <a:t/>
            </a:r>
            <a:br>
              <a:rPr lang="tr-TR" sz="2200" dirty="0" smtClean="0">
                <a:latin typeface="Times New Roman" pitchFamily="18" charset="0"/>
                <a:cs typeface="Times New Roman" pitchFamily="18" charset="0"/>
              </a:rPr>
            </a:br>
            <a:r>
              <a:rPr lang="tr-TR" sz="2200" dirty="0" smtClean="0">
                <a:latin typeface="Times New Roman" pitchFamily="18" charset="0"/>
                <a:cs typeface="Times New Roman" pitchFamily="18" charset="0"/>
              </a:rPr>
              <a:t>	(U) şekilli,dar (V) ile geniş (V) şekilli vadiler genellikle akarsuların </a:t>
            </a:r>
            <a:r>
              <a:rPr lang="tr-TR" sz="2200" dirty="0" err="1" smtClean="0">
                <a:latin typeface="Times New Roman" pitchFamily="18" charset="0"/>
                <a:cs typeface="Times New Roman" pitchFamily="18" charset="0"/>
              </a:rPr>
              <a:t>menba</a:t>
            </a:r>
            <a:r>
              <a:rPr lang="tr-TR" sz="2200" dirty="0" smtClean="0">
                <a:latin typeface="Times New Roman" pitchFamily="18" charset="0"/>
                <a:cs typeface="Times New Roman" pitchFamily="18" charset="0"/>
              </a:rPr>
              <a:t> taraflarında görülür.Bu tip vadilerde baraj yapılması ilk bakışta kolay,emniyetli ve çabuk olacağı düşünülerek ideal bir yer olarak tasarlanır.</a:t>
            </a:r>
            <a:br>
              <a:rPr lang="tr-TR" sz="2200" dirty="0" smtClean="0">
                <a:latin typeface="Times New Roman" pitchFamily="18" charset="0"/>
                <a:cs typeface="Times New Roman" pitchFamily="18" charset="0"/>
              </a:rPr>
            </a:br>
            <a:endParaRPr lang="tr-TR" sz="2200"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251520" y="260648"/>
            <a:ext cx="7772400" cy="936104"/>
          </a:xfrm>
        </p:spPr>
        <p:txBody>
          <a:bodyPr>
            <a:noAutofit/>
          </a:bodyPr>
          <a:lstStyle/>
          <a:p>
            <a:r>
              <a:rPr lang="tr-TR" sz="3600" dirty="0" smtClean="0">
                <a:solidFill>
                  <a:srgbClr val="FF0000"/>
                </a:solidFill>
                <a:latin typeface="Times New Roman" pitchFamily="18" charset="0"/>
                <a:cs typeface="Times New Roman" pitchFamily="18" charset="0"/>
              </a:rPr>
              <a:t>Baraj Yapılacak Yerin Zemininin Litolojik ve Yapısal Özellikleri</a:t>
            </a:r>
            <a:endParaRPr lang="tr-TR" sz="3600" dirty="0">
              <a:solidFill>
                <a:srgbClr val="FF0000"/>
              </a:solidFill>
              <a:latin typeface="Times New Roman" pitchFamily="18" charset="0"/>
              <a:cs typeface="Times New Roman" pitchFamily="18" charset="0"/>
            </a:endParaRPr>
          </a:p>
        </p:txBody>
      </p:sp>
      <p:sp>
        <p:nvSpPr>
          <p:cNvPr id="3" name="2 İçerik Yer Tutucusu"/>
          <p:cNvSpPr>
            <a:spLocks noGrp="1"/>
          </p:cNvSpPr>
          <p:nvPr>
            <p:ph sz="quarter" idx="1"/>
          </p:nvPr>
        </p:nvSpPr>
        <p:spPr>
          <a:xfrm>
            <a:off x="0" y="1447800"/>
            <a:ext cx="9144000" cy="5410200"/>
          </a:xfrm>
        </p:spPr>
        <p:txBody>
          <a:bodyPr/>
          <a:lstStyle/>
          <a:p>
            <a:pPr>
              <a:buNone/>
            </a:pPr>
            <a:r>
              <a:rPr lang="tr-TR" dirty="0" smtClean="0"/>
              <a:t>		</a:t>
            </a:r>
            <a:r>
              <a:rPr lang="tr-TR" dirty="0" smtClean="0">
                <a:latin typeface="Times New Roman" pitchFamily="18" charset="0"/>
                <a:cs typeface="Times New Roman" pitchFamily="18" charset="0"/>
              </a:rPr>
              <a:t>Baraj yeri seçiminde, topografyadan sonraki diğer önemli faktör, baraj yeri zeminindeki taşların litolojik ve yapısal özellikleridir.Baraj yerindeki kütlelerin taşıma güçleri, su tutma özellikleri ve suya karşı hassasiyet dereceleri araştırılır.Buna göre baraj tipi ve yeri seçilir.</a:t>
            </a:r>
            <a:r>
              <a:rPr lang="tr-TR" dirty="0" smtClean="0"/>
              <a:t/>
            </a:r>
            <a:br>
              <a:rPr lang="tr-TR" dirty="0" smtClean="0"/>
            </a:br>
            <a:endParaRPr lang="tr-TR" dirty="0"/>
          </a:p>
        </p:txBody>
      </p:sp>
      <p:pic>
        <p:nvPicPr>
          <p:cNvPr id="1026" name="Picture 2" descr="C:\Users\Muhammed\Desktop\Baraj Temelleri\BARAC BORCKA.jpg"/>
          <p:cNvPicPr>
            <a:picLocks noChangeAspect="1" noChangeArrowheads="1"/>
          </p:cNvPicPr>
          <p:nvPr/>
        </p:nvPicPr>
        <p:blipFill>
          <a:blip r:embed="rId2" cstate="print"/>
          <a:srcRect/>
          <a:stretch>
            <a:fillRect/>
          </a:stretch>
        </p:blipFill>
        <p:spPr bwMode="auto">
          <a:xfrm>
            <a:off x="1043608" y="3501008"/>
            <a:ext cx="7128792" cy="3168352"/>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214290"/>
            <a:ext cx="9144000" cy="785794"/>
          </a:xfrm>
        </p:spPr>
        <p:txBody>
          <a:bodyPr>
            <a:noAutofit/>
          </a:bodyPr>
          <a:lstStyle/>
          <a:p>
            <a:r>
              <a:rPr lang="tr-TR" sz="3600" dirty="0" smtClean="0">
                <a:solidFill>
                  <a:srgbClr val="FF0000"/>
                </a:solidFill>
                <a:latin typeface="Times New Roman" pitchFamily="18" charset="0"/>
                <a:cs typeface="Times New Roman" pitchFamily="18" charset="0"/>
              </a:rPr>
              <a:t>Baraj Mühendisliğinde Temel ve Tasarımı</a:t>
            </a:r>
            <a:endParaRPr lang="tr-TR" sz="3600" dirty="0">
              <a:solidFill>
                <a:srgbClr val="FF0000"/>
              </a:solidFill>
              <a:latin typeface="Times New Roman" pitchFamily="18" charset="0"/>
              <a:cs typeface="Times New Roman" pitchFamily="18" charset="0"/>
            </a:endParaRPr>
          </a:p>
        </p:txBody>
      </p:sp>
      <p:sp>
        <p:nvSpPr>
          <p:cNvPr id="3" name="2 İçerik Yer Tutucusu"/>
          <p:cNvSpPr>
            <a:spLocks noGrp="1"/>
          </p:cNvSpPr>
          <p:nvPr>
            <p:ph sz="quarter" idx="1"/>
          </p:nvPr>
        </p:nvSpPr>
        <p:spPr>
          <a:xfrm>
            <a:off x="0" y="1000108"/>
            <a:ext cx="9144000" cy="988732"/>
          </a:xfrm>
        </p:spPr>
        <p:txBody>
          <a:bodyPr>
            <a:noAutofit/>
          </a:bodyPr>
          <a:lstStyle/>
          <a:p>
            <a:pPr>
              <a:buNone/>
            </a:pPr>
            <a:r>
              <a:rPr lang="tr-TR" sz="2400" dirty="0" smtClean="0">
                <a:latin typeface="Times New Roman" pitchFamily="18" charset="0"/>
                <a:cs typeface="Times New Roman" pitchFamily="18" charset="0"/>
              </a:rPr>
              <a:t>		Temel;yapının üzerinde bulunduğu zeminle temasını sağlayan ve yapıdan gelen yükleri zemine aktaran yapının önemli bir birimidir. </a:t>
            </a:r>
          </a:p>
          <a:p>
            <a:pPr>
              <a:buNone/>
            </a:pPr>
            <a:r>
              <a:rPr lang="tr-TR" sz="2400" dirty="0" smtClean="0">
                <a:latin typeface="Times New Roman" pitchFamily="18" charset="0"/>
                <a:cs typeface="Times New Roman" pitchFamily="18" charset="0"/>
              </a:rPr>
              <a:t>	</a:t>
            </a:r>
          </a:p>
        </p:txBody>
      </p:sp>
      <p:pic>
        <p:nvPicPr>
          <p:cNvPr id="5122" name="Picture 2" descr="C:\Users\Muhammed\Desktop\Baraj Temelleri\deriner_g_vde-3.jpg"/>
          <p:cNvPicPr>
            <a:picLocks noChangeAspect="1" noChangeArrowheads="1"/>
          </p:cNvPicPr>
          <p:nvPr/>
        </p:nvPicPr>
        <p:blipFill>
          <a:blip r:embed="rId2" cstate="print"/>
          <a:srcRect/>
          <a:stretch>
            <a:fillRect/>
          </a:stretch>
        </p:blipFill>
        <p:spPr bwMode="auto">
          <a:xfrm>
            <a:off x="467544" y="1988840"/>
            <a:ext cx="8208912" cy="4584998"/>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23528" y="274638"/>
            <a:ext cx="8568952" cy="1143000"/>
          </a:xfrm>
        </p:spPr>
        <p:txBody>
          <a:bodyPr>
            <a:noAutofit/>
          </a:bodyPr>
          <a:lstStyle/>
          <a:p>
            <a:r>
              <a:rPr lang="tr-TR" sz="3000" b="1" dirty="0" smtClean="0">
                <a:solidFill>
                  <a:schemeClr val="bg2">
                    <a:lumMod val="10000"/>
                  </a:schemeClr>
                </a:solidFill>
                <a:latin typeface="Times New Roman" pitchFamily="18" charset="0"/>
                <a:cs typeface="Times New Roman" pitchFamily="18" charset="0"/>
              </a:rPr>
              <a:t>Temellerin analizinde iki ayrı kriter dikkate alınır:</a:t>
            </a:r>
            <a:endParaRPr lang="tr-TR" sz="3000" b="1" dirty="0">
              <a:solidFill>
                <a:schemeClr val="bg2">
                  <a:lumMod val="10000"/>
                </a:schemeClr>
              </a:solidFill>
            </a:endParaRPr>
          </a:p>
        </p:txBody>
      </p:sp>
      <p:sp>
        <p:nvSpPr>
          <p:cNvPr id="3" name="2 İçerik Yer Tutucusu"/>
          <p:cNvSpPr>
            <a:spLocks noGrp="1"/>
          </p:cNvSpPr>
          <p:nvPr>
            <p:ph sz="quarter" idx="1"/>
          </p:nvPr>
        </p:nvSpPr>
        <p:spPr>
          <a:xfrm>
            <a:off x="0" y="1447800"/>
            <a:ext cx="9144000" cy="5410200"/>
          </a:xfrm>
        </p:spPr>
        <p:txBody>
          <a:bodyPr>
            <a:normAutofit/>
          </a:bodyPr>
          <a:lstStyle/>
          <a:p>
            <a:pPr>
              <a:buNone/>
            </a:pPr>
            <a:r>
              <a:rPr lang="tr-TR" sz="2800" dirty="0" smtClean="0">
                <a:latin typeface="Times New Roman" pitchFamily="18" charset="0"/>
                <a:cs typeface="Times New Roman" pitchFamily="18" charset="0"/>
              </a:rPr>
              <a:t>	    </a:t>
            </a:r>
          </a:p>
          <a:p>
            <a:pPr>
              <a:buNone/>
            </a:pPr>
            <a:r>
              <a:rPr lang="tr-TR" sz="2800" dirty="0" smtClean="0">
                <a:latin typeface="Times New Roman" pitchFamily="18" charset="0"/>
                <a:cs typeface="Times New Roman" pitchFamily="18" charset="0"/>
              </a:rPr>
              <a:t>		</a:t>
            </a:r>
            <a:r>
              <a:rPr lang="tr-TR" sz="2400" dirty="0" smtClean="0">
                <a:latin typeface="Times New Roman" pitchFamily="18" charset="0"/>
                <a:cs typeface="Times New Roman" pitchFamily="18" charset="0"/>
              </a:rPr>
              <a:t>1)Temel zemininde oluşacak oturma değerleridir. Bu değerler;yapı cinsine göre verilen sınırlar dahilinde </a:t>
            </a:r>
            <a:r>
              <a:rPr lang="es-ES" sz="2400" dirty="0" smtClean="0">
                <a:latin typeface="Times New Roman" pitchFamily="18" charset="0"/>
                <a:cs typeface="Times New Roman" pitchFamily="18" charset="0"/>
              </a:rPr>
              <a:t>kalmalı veya genel bir ifade ile yapıya zarar vermeyecek</a:t>
            </a:r>
            <a:r>
              <a:rPr lang="tr-TR" sz="2400" dirty="0" smtClean="0">
                <a:latin typeface="Times New Roman" pitchFamily="18" charset="0"/>
                <a:cs typeface="Times New Roman" pitchFamily="18" charset="0"/>
              </a:rPr>
              <a:t> ölçüde olmalıdır.</a:t>
            </a:r>
          </a:p>
          <a:p>
            <a:pPr>
              <a:buNone/>
            </a:pPr>
            <a:r>
              <a:rPr lang="tr-TR" sz="2400" dirty="0" smtClean="0">
                <a:latin typeface="Times New Roman" pitchFamily="18" charset="0"/>
                <a:cs typeface="Times New Roman" pitchFamily="18" charset="0"/>
              </a:rPr>
              <a:t>	    	2)Temel altındaki zeminin kayma göçmesine karşı yeterli bir güvenliğe sahip bulunmasıdır.Yani,taşıma gücü şartının sağlanması gerekmektedir. </a:t>
            </a:r>
          </a:p>
          <a:p>
            <a:pPr>
              <a:buNone/>
            </a:pPr>
            <a:r>
              <a:rPr lang="tr-TR" sz="2400" dirty="0" smtClean="0">
                <a:latin typeface="Times New Roman" pitchFamily="18" charset="0"/>
                <a:cs typeface="Times New Roman" pitchFamily="18" charset="0"/>
              </a:rPr>
              <a:t>		Eğer ilk kriter sağlanıyorsa, genellikle ikinci kriter de sağlanmış olacaktır. Kural olarak tasarım, ikinci kriter dikkate alınarak yapılır ve birinci kriterin kontrolü şeklinde devam eder.</a:t>
            </a:r>
          </a:p>
          <a:p>
            <a:endParaRPr lang="tr-T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214290"/>
            <a:ext cx="9144000" cy="785794"/>
          </a:xfrm>
        </p:spPr>
        <p:txBody>
          <a:bodyPr>
            <a:noAutofit/>
          </a:bodyPr>
          <a:lstStyle/>
          <a:p>
            <a:r>
              <a:rPr lang="tr-TR" sz="3600" dirty="0" smtClean="0">
                <a:solidFill>
                  <a:srgbClr val="FF0000"/>
                </a:solidFill>
                <a:latin typeface="Times New Roman" pitchFamily="18" charset="0"/>
                <a:cs typeface="Times New Roman" pitchFamily="18" charset="0"/>
              </a:rPr>
              <a:t>Baraj Mühendisliğinde Temel ve Tasarımı</a:t>
            </a:r>
            <a:endParaRPr lang="tr-TR" sz="3600" dirty="0">
              <a:solidFill>
                <a:srgbClr val="FF0000"/>
              </a:solidFill>
              <a:latin typeface="Times New Roman" pitchFamily="18" charset="0"/>
              <a:cs typeface="Times New Roman" pitchFamily="18" charset="0"/>
            </a:endParaRPr>
          </a:p>
        </p:txBody>
      </p:sp>
      <p:sp>
        <p:nvSpPr>
          <p:cNvPr id="3" name="2 İçerik Yer Tutucusu"/>
          <p:cNvSpPr>
            <a:spLocks noGrp="1"/>
          </p:cNvSpPr>
          <p:nvPr>
            <p:ph sz="quarter" idx="1"/>
          </p:nvPr>
        </p:nvSpPr>
        <p:spPr>
          <a:xfrm>
            <a:off x="0" y="1357298"/>
            <a:ext cx="9144000" cy="5072098"/>
          </a:xfrm>
        </p:spPr>
        <p:txBody>
          <a:bodyPr>
            <a:noAutofit/>
          </a:bodyPr>
          <a:lstStyle/>
          <a:p>
            <a:pPr>
              <a:buNone/>
            </a:pPr>
            <a:r>
              <a:rPr lang="tr-TR" sz="2400" dirty="0" smtClean="0">
                <a:latin typeface="Times New Roman" pitchFamily="18" charset="0"/>
                <a:cs typeface="Times New Roman" pitchFamily="18" charset="0"/>
              </a:rPr>
              <a:t>		Ancak önemli yapılarda veya karmaşık zeminlerde,ayrıca hassas oturma analizinin yapılması gerektiği belirtilmelidir. </a:t>
            </a:r>
          </a:p>
          <a:p>
            <a:pPr>
              <a:buNone/>
            </a:pPr>
            <a:r>
              <a:rPr lang="tr-TR" sz="2400" dirty="0" smtClean="0">
                <a:latin typeface="Times New Roman" pitchFamily="18" charset="0"/>
                <a:cs typeface="Times New Roman" pitchFamily="18" charset="0"/>
              </a:rPr>
              <a:t>		Baraj mühendisliği uygulamalarında temel tasarımı,rutin uygulamadan farklılık arz etmektedir.Özellikle dolgu barajlarda,</a:t>
            </a:r>
            <a:r>
              <a:rPr lang="tr-TR" sz="2400" dirty="0" err="1" smtClean="0">
                <a:latin typeface="Times New Roman" pitchFamily="18" charset="0"/>
                <a:cs typeface="Times New Roman" pitchFamily="18" charset="0"/>
              </a:rPr>
              <a:t>rijit</a:t>
            </a:r>
            <a:r>
              <a:rPr lang="tr-TR" sz="2400" dirty="0" smtClean="0">
                <a:latin typeface="Times New Roman" pitchFamily="18" charset="0"/>
                <a:cs typeface="Times New Roman" pitchFamily="18" charset="0"/>
              </a:rPr>
              <a:t> yapılarda öngörülen temel birimi oluşturulmamaktadır.Bu tip yapılarda temel olarak, nehir tabanı ile yamaçlar dikkate alınır ve bu birimler iyileştirilerek dolgu </a:t>
            </a:r>
            <a:r>
              <a:rPr lang="tr-TR" sz="2400" dirty="0" err="1" smtClean="0">
                <a:latin typeface="Times New Roman" pitchFamily="18" charset="0"/>
                <a:cs typeface="Times New Roman" pitchFamily="18" charset="0"/>
              </a:rPr>
              <a:t>stabilitesi</a:t>
            </a:r>
            <a:r>
              <a:rPr lang="tr-TR" sz="2400" dirty="0" smtClean="0">
                <a:latin typeface="Times New Roman" pitchFamily="18" charset="0"/>
                <a:cs typeface="Times New Roman" pitchFamily="18" charset="0"/>
              </a:rPr>
              <a:t> için uygun hale getirilir.</a:t>
            </a:r>
          </a:p>
          <a:p>
            <a:pPr>
              <a:buNone/>
            </a:pPr>
            <a:r>
              <a:rPr lang="tr-TR" sz="2400" dirty="0" smtClean="0">
                <a:latin typeface="Times New Roman" pitchFamily="18" charset="0"/>
                <a:cs typeface="Times New Roman" pitchFamily="18" charset="0"/>
              </a:rPr>
              <a:t>		Ayrıca barajın suya istinat eden bir yapı olması nedeniyle,temel zemini yalnızca taşıma gücü ve oluşacak oturmalar yönünden değil, </a:t>
            </a:r>
            <a:r>
              <a:rPr lang="tr-TR" sz="2400" u="sng" dirty="0" smtClean="0">
                <a:solidFill>
                  <a:srgbClr val="FF0000"/>
                </a:solidFill>
                <a:latin typeface="Times New Roman" pitchFamily="18" charset="0"/>
                <a:cs typeface="Times New Roman" pitchFamily="18" charset="0"/>
              </a:rPr>
              <a:t>sızma akımı</a:t>
            </a:r>
            <a:r>
              <a:rPr lang="tr-TR" sz="2400" dirty="0" smtClean="0">
                <a:solidFill>
                  <a:srgbClr val="FF0000"/>
                </a:solidFill>
                <a:latin typeface="Times New Roman" pitchFamily="18" charset="0"/>
                <a:cs typeface="Times New Roman" pitchFamily="18" charset="0"/>
              </a:rPr>
              <a:t> </a:t>
            </a:r>
            <a:r>
              <a:rPr lang="tr-TR" sz="2400" dirty="0" smtClean="0">
                <a:latin typeface="Times New Roman" pitchFamily="18" charset="0"/>
                <a:cs typeface="Times New Roman" pitchFamily="18" charset="0"/>
              </a:rPr>
              <a:t>yönünden de detaylı incelenmelidir.</a:t>
            </a:r>
          </a:p>
          <a:p>
            <a:pPr>
              <a:buNone/>
            </a:pPr>
            <a:endParaRPr lang="tr-TR" sz="2400" dirty="0" smtClean="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214290"/>
            <a:ext cx="9144000" cy="785794"/>
          </a:xfrm>
        </p:spPr>
        <p:txBody>
          <a:bodyPr>
            <a:noAutofit/>
          </a:bodyPr>
          <a:lstStyle/>
          <a:p>
            <a:r>
              <a:rPr lang="tr-TR" sz="3600" dirty="0" smtClean="0">
                <a:solidFill>
                  <a:srgbClr val="FF0000"/>
                </a:solidFill>
                <a:latin typeface="Times New Roman" pitchFamily="18" charset="0"/>
                <a:cs typeface="Times New Roman" pitchFamily="18" charset="0"/>
              </a:rPr>
              <a:t>Baraj Mühendisliğinde Temel Tipleri</a:t>
            </a:r>
            <a:endParaRPr lang="tr-TR" sz="3600" dirty="0">
              <a:solidFill>
                <a:srgbClr val="FF0000"/>
              </a:solidFill>
              <a:latin typeface="Times New Roman" pitchFamily="18" charset="0"/>
              <a:cs typeface="Times New Roman" pitchFamily="18" charset="0"/>
            </a:endParaRPr>
          </a:p>
        </p:txBody>
      </p:sp>
      <p:sp>
        <p:nvSpPr>
          <p:cNvPr id="3" name="2 İçerik Yer Tutucusu"/>
          <p:cNvSpPr>
            <a:spLocks noGrp="1"/>
          </p:cNvSpPr>
          <p:nvPr>
            <p:ph sz="quarter" idx="1"/>
          </p:nvPr>
        </p:nvSpPr>
        <p:spPr>
          <a:xfrm>
            <a:off x="0" y="1142984"/>
            <a:ext cx="9144000" cy="2286016"/>
          </a:xfrm>
        </p:spPr>
        <p:txBody>
          <a:bodyPr>
            <a:noAutofit/>
          </a:bodyPr>
          <a:lstStyle/>
          <a:p>
            <a:pPr>
              <a:buNone/>
            </a:pPr>
            <a:r>
              <a:rPr lang="tr-TR" sz="2400" dirty="0" smtClean="0">
                <a:latin typeface="Times New Roman" pitchFamily="18" charset="0"/>
                <a:cs typeface="Times New Roman" pitchFamily="18" charset="0"/>
              </a:rPr>
              <a:t>		Baraj mühendisliğinde değişik zemin koşulları için değişik işlemlerin uygun olması nedeniyle,temel birimleri;“iri taneli malzemeden (kum ve çakıl) oluşan temeller”,“ince taneli malzemeden (kil ve </a:t>
            </a:r>
            <a:r>
              <a:rPr lang="tr-TR" sz="2400" dirty="0" err="1" smtClean="0">
                <a:latin typeface="Times New Roman" pitchFamily="18" charset="0"/>
                <a:cs typeface="Times New Roman" pitchFamily="18" charset="0"/>
              </a:rPr>
              <a:t>silt</a:t>
            </a:r>
            <a:r>
              <a:rPr lang="tr-TR" sz="2400" dirty="0" smtClean="0">
                <a:latin typeface="Times New Roman" pitchFamily="18" charset="0"/>
                <a:cs typeface="Times New Roman" pitchFamily="18" charset="0"/>
              </a:rPr>
              <a:t>) oluşan temeller” ve “kaya temeller” olmak üzere üç ayrı şekilde değerlendirilir.</a:t>
            </a:r>
          </a:p>
          <a:p>
            <a:pPr>
              <a:buNone/>
            </a:pPr>
            <a:r>
              <a:rPr lang="tr-TR" sz="2400" dirty="0" smtClean="0">
                <a:latin typeface="Times New Roman" pitchFamily="18" charset="0"/>
                <a:cs typeface="Times New Roman" pitchFamily="18" charset="0"/>
              </a:rPr>
              <a:t>		</a:t>
            </a:r>
          </a:p>
        </p:txBody>
      </p:sp>
      <p:pic>
        <p:nvPicPr>
          <p:cNvPr id="6146" name="Picture 2" descr="C:\Users\Muhammed\Desktop\Baraj Temelleri\baraj_g_vde_betonu_temel_haz_rl_klar_.jpg"/>
          <p:cNvPicPr>
            <a:picLocks noChangeAspect="1" noChangeArrowheads="1"/>
          </p:cNvPicPr>
          <p:nvPr/>
        </p:nvPicPr>
        <p:blipFill>
          <a:blip r:embed="rId2" cstate="print"/>
          <a:srcRect/>
          <a:stretch>
            <a:fillRect/>
          </a:stretch>
        </p:blipFill>
        <p:spPr bwMode="auto">
          <a:xfrm>
            <a:off x="179512" y="3068960"/>
            <a:ext cx="4320480" cy="3240360"/>
          </a:xfrm>
          <a:prstGeom prst="rect">
            <a:avLst/>
          </a:prstGeom>
          <a:noFill/>
        </p:spPr>
      </p:pic>
      <p:pic>
        <p:nvPicPr>
          <p:cNvPr id="6147" name="Picture 3" descr="C:\Users\Muhammed\Desktop\Baraj Temelleri\baraj_g_vde_kaz_s__sol_sahil.jpg"/>
          <p:cNvPicPr>
            <a:picLocks noChangeAspect="1" noChangeArrowheads="1"/>
          </p:cNvPicPr>
          <p:nvPr/>
        </p:nvPicPr>
        <p:blipFill>
          <a:blip r:embed="rId3" cstate="print"/>
          <a:srcRect/>
          <a:stretch>
            <a:fillRect/>
          </a:stretch>
        </p:blipFill>
        <p:spPr bwMode="auto">
          <a:xfrm>
            <a:off x="4637584" y="3068960"/>
            <a:ext cx="4320480" cy="3240360"/>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214290"/>
            <a:ext cx="9144000" cy="785794"/>
          </a:xfrm>
        </p:spPr>
        <p:txBody>
          <a:bodyPr>
            <a:noAutofit/>
          </a:bodyPr>
          <a:lstStyle/>
          <a:p>
            <a:r>
              <a:rPr lang="tr-TR" sz="3600" dirty="0" smtClean="0">
                <a:solidFill>
                  <a:srgbClr val="FF0000"/>
                </a:solidFill>
                <a:latin typeface="Times New Roman" pitchFamily="18" charset="0"/>
                <a:cs typeface="Times New Roman" pitchFamily="18" charset="0"/>
              </a:rPr>
              <a:t>Baraj Mühendisliğinde Temel Tipleri</a:t>
            </a:r>
            <a:endParaRPr lang="tr-TR" sz="3600" dirty="0">
              <a:solidFill>
                <a:srgbClr val="FF0000"/>
              </a:solidFill>
              <a:latin typeface="Times New Roman" pitchFamily="18" charset="0"/>
              <a:cs typeface="Times New Roman" pitchFamily="18" charset="0"/>
            </a:endParaRPr>
          </a:p>
        </p:txBody>
      </p:sp>
      <p:sp>
        <p:nvSpPr>
          <p:cNvPr id="3" name="2 İçerik Yer Tutucusu"/>
          <p:cNvSpPr>
            <a:spLocks noGrp="1"/>
          </p:cNvSpPr>
          <p:nvPr>
            <p:ph sz="quarter" idx="1"/>
          </p:nvPr>
        </p:nvSpPr>
        <p:spPr>
          <a:xfrm>
            <a:off x="4572000" y="1142984"/>
            <a:ext cx="4572000" cy="5166336"/>
          </a:xfrm>
        </p:spPr>
        <p:txBody>
          <a:bodyPr>
            <a:noAutofit/>
          </a:bodyPr>
          <a:lstStyle/>
          <a:p>
            <a:pPr>
              <a:buNone/>
            </a:pPr>
            <a:r>
              <a:rPr lang="tr-TR" sz="2400" dirty="0" smtClean="0">
                <a:latin typeface="Times New Roman" pitchFamily="18" charset="0"/>
                <a:cs typeface="Times New Roman" pitchFamily="18" charset="0"/>
              </a:rPr>
              <a:t>		Ayrıca “karışık temel” olarak bilinen bir dördüncü grup temel zemin birimi vardır ki;bu birimle uygulamada çok karşılaşılır ve bu oluşum,çoğunlukla özel problemlerin oluşmasına neden olur.</a:t>
            </a:r>
          </a:p>
          <a:p>
            <a:pPr>
              <a:buNone/>
            </a:pPr>
            <a:r>
              <a:rPr lang="tr-TR" sz="2400" dirty="0" smtClean="0">
                <a:latin typeface="Times New Roman" pitchFamily="18" charset="0"/>
                <a:cs typeface="Times New Roman" pitchFamily="18" charset="0"/>
              </a:rPr>
              <a:t>		Kayaç temeller;barajlar için taşıma gücü yönünden </a:t>
            </a:r>
            <a:r>
              <a:rPr lang="nn-NO" sz="2400" dirty="0" smtClean="0">
                <a:latin typeface="Times New Roman" pitchFamily="18" charset="0"/>
                <a:cs typeface="Times New Roman" pitchFamily="18" charset="0"/>
              </a:rPr>
              <a:t>uygun tipte birimler olarak dikkate alınır.</a:t>
            </a:r>
          </a:p>
          <a:p>
            <a:pPr>
              <a:buNone/>
            </a:pPr>
            <a:endParaRPr lang="tr-TR" sz="2400" dirty="0" smtClean="0">
              <a:latin typeface="Times New Roman" pitchFamily="18" charset="0"/>
              <a:cs typeface="Times New Roman" pitchFamily="18" charset="0"/>
            </a:endParaRPr>
          </a:p>
        </p:txBody>
      </p:sp>
      <p:pic>
        <p:nvPicPr>
          <p:cNvPr id="7170" name="Picture 2" descr="C:\Users\Muhammed\Desktop\Baraj Temelleri\Çokal1.jpg"/>
          <p:cNvPicPr>
            <a:picLocks noChangeAspect="1" noChangeArrowheads="1"/>
          </p:cNvPicPr>
          <p:nvPr/>
        </p:nvPicPr>
        <p:blipFill>
          <a:blip r:embed="rId2" cstate="print"/>
          <a:srcRect/>
          <a:stretch>
            <a:fillRect/>
          </a:stretch>
        </p:blipFill>
        <p:spPr bwMode="auto">
          <a:xfrm>
            <a:off x="179512" y="908720"/>
            <a:ext cx="4619241" cy="3058656"/>
          </a:xfrm>
          <a:prstGeom prst="rect">
            <a:avLst/>
          </a:prstGeom>
          <a:noFill/>
        </p:spPr>
      </p:pic>
      <p:pic>
        <p:nvPicPr>
          <p:cNvPr id="7171" name="Picture 3" descr="C:\Users\Muhammed\Desktop\Baraj Temelleri\derinerdamsz2.jpg"/>
          <p:cNvPicPr>
            <a:picLocks noChangeAspect="1" noChangeArrowheads="1"/>
          </p:cNvPicPr>
          <p:nvPr/>
        </p:nvPicPr>
        <p:blipFill>
          <a:blip r:embed="rId3" cstate="print"/>
          <a:srcRect/>
          <a:stretch>
            <a:fillRect/>
          </a:stretch>
        </p:blipFill>
        <p:spPr bwMode="auto">
          <a:xfrm>
            <a:off x="179512" y="4005064"/>
            <a:ext cx="4680520" cy="2693099"/>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214290"/>
            <a:ext cx="9144000" cy="642942"/>
          </a:xfrm>
        </p:spPr>
        <p:txBody>
          <a:bodyPr>
            <a:noAutofit/>
          </a:bodyPr>
          <a:lstStyle/>
          <a:p>
            <a:r>
              <a:rPr lang="tr-TR" sz="3600" dirty="0" smtClean="0">
                <a:solidFill>
                  <a:srgbClr val="FF0000"/>
                </a:solidFill>
                <a:latin typeface="Times New Roman" pitchFamily="18" charset="0"/>
                <a:cs typeface="Times New Roman" pitchFamily="18" charset="0"/>
              </a:rPr>
              <a:t>Karşılaşılan Problemler</a:t>
            </a:r>
            <a:endParaRPr lang="tr-TR" sz="3600" dirty="0">
              <a:solidFill>
                <a:srgbClr val="FF0000"/>
              </a:solidFill>
              <a:latin typeface="Times New Roman" pitchFamily="18" charset="0"/>
              <a:cs typeface="Times New Roman" pitchFamily="18" charset="0"/>
            </a:endParaRPr>
          </a:p>
        </p:txBody>
      </p:sp>
      <p:sp>
        <p:nvSpPr>
          <p:cNvPr id="6" name="5 İçerik Yer Tutucusu"/>
          <p:cNvSpPr>
            <a:spLocks noGrp="1"/>
          </p:cNvSpPr>
          <p:nvPr>
            <p:ph sz="quarter" idx="1"/>
          </p:nvPr>
        </p:nvSpPr>
        <p:spPr>
          <a:xfrm>
            <a:off x="0" y="857232"/>
            <a:ext cx="9144000" cy="6000768"/>
          </a:xfrm>
        </p:spPr>
        <p:txBody>
          <a:bodyPr>
            <a:normAutofit/>
          </a:bodyPr>
          <a:lstStyle/>
          <a:p>
            <a:pPr>
              <a:buNone/>
            </a:pPr>
            <a:r>
              <a:rPr lang="tr-TR" sz="2400" dirty="0" smtClean="0">
                <a:latin typeface="Times New Roman" pitchFamily="18" charset="0"/>
                <a:cs typeface="Times New Roman" pitchFamily="18" charset="0"/>
              </a:rPr>
              <a:t>		Baraj temelleri;çoğunlukla nispi olarak geçirimsiz birimler ihtiva eden geçirgen kum ve çakıldan oluşmaktadır.</a:t>
            </a:r>
          </a:p>
          <a:p>
            <a:pPr>
              <a:buNone/>
            </a:pPr>
            <a:r>
              <a:rPr lang="tr-TR" sz="2400" dirty="0" smtClean="0">
                <a:latin typeface="Times New Roman" pitchFamily="18" charset="0"/>
                <a:cs typeface="Times New Roman" pitchFamily="18" charset="0"/>
              </a:rPr>
              <a:t>		Kum ve çakıl temeller,</a:t>
            </a:r>
            <a:r>
              <a:rPr lang="nn-NO" sz="2400" dirty="0" smtClean="0">
                <a:latin typeface="Times New Roman" pitchFamily="18" charset="0"/>
                <a:cs typeface="Times New Roman" pitchFamily="18" charset="0"/>
              </a:rPr>
              <a:t>genellikle dolgu ve rezervuardan</a:t>
            </a:r>
            <a:r>
              <a:rPr lang="tr-TR" sz="2400" dirty="0" smtClean="0">
                <a:latin typeface="Times New Roman" pitchFamily="18" charset="0"/>
                <a:cs typeface="Times New Roman" pitchFamily="18" charset="0"/>
              </a:rPr>
              <a:t> doğan yükleri taşıyabilecek yeterlilikte dayanıma sahiptir.Ancak bu durum; uygun araştırma,deney ve analizler ile ortaya konulmalıdır. Jeolojik oluşum ile ilgili detaylı bilgiler, düşük dayanımlı </a:t>
            </a:r>
            <a:r>
              <a:rPr lang="tr-TR" sz="2400" dirty="0" err="1" smtClean="0">
                <a:latin typeface="Times New Roman" pitchFamily="18" charset="0"/>
                <a:cs typeface="Times New Roman" pitchFamily="18" charset="0"/>
              </a:rPr>
              <a:t>zonların</a:t>
            </a:r>
            <a:r>
              <a:rPr lang="tr-TR" sz="2400" dirty="0" smtClean="0">
                <a:latin typeface="Times New Roman" pitchFamily="18" charset="0"/>
                <a:cs typeface="Times New Roman" pitchFamily="18" charset="0"/>
              </a:rPr>
              <a:t> belirlenme sine yardımcı olabilmektedir.</a:t>
            </a:r>
          </a:p>
          <a:p>
            <a:pPr>
              <a:buNone/>
            </a:pPr>
            <a:endParaRPr lang="tr-TR" sz="2400" dirty="0" smtClean="0">
              <a:latin typeface="Times New Roman" pitchFamily="18" charset="0"/>
              <a:cs typeface="Times New Roman" pitchFamily="18" charset="0"/>
            </a:endParaRPr>
          </a:p>
        </p:txBody>
      </p:sp>
      <p:pic>
        <p:nvPicPr>
          <p:cNvPr id="8194" name="Picture 2" descr="C:\Users\Muhammed\Desktop\Baraj Temelleri\ta_k_n_d_neminde_derivasyon_t_neli___k___.jpg"/>
          <p:cNvPicPr>
            <a:picLocks noChangeAspect="1" noChangeArrowheads="1"/>
          </p:cNvPicPr>
          <p:nvPr/>
        </p:nvPicPr>
        <p:blipFill>
          <a:blip r:embed="rId2" cstate="print"/>
          <a:srcRect/>
          <a:stretch>
            <a:fillRect/>
          </a:stretch>
        </p:blipFill>
        <p:spPr bwMode="auto">
          <a:xfrm>
            <a:off x="179512" y="3645024"/>
            <a:ext cx="4324350" cy="2924175"/>
          </a:xfrm>
          <a:prstGeom prst="rect">
            <a:avLst/>
          </a:prstGeom>
          <a:noFill/>
        </p:spPr>
      </p:pic>
      <p:pic>
        <p:nvPicPr>
          <p:cNvPr id="8195" name="Picture 3" descr="C:\Users\Muhammed\Desktop\Baraj Temelleri\ta_k_n_d_neminde_derivasyon_t_neli_giri_i.jpg"/>
          <p:cNvPicPr>
            <a:picLocks noChangeAspect="1" noChangeArrowheads="1"/>
          </p:cNvPicPr>
          <p:nvPr/>
        </p:nvPicPr>
        <p:blipFill>
          <a:blip r:embed="rId3" cstate="print"/>
          <a:srcRect/>
          <a:stretch>
            <a:fillRect/>
          </a:stretch>
        </p:blipFill>
        <p:spPr bwMode="auto">
          <a:xfrm>
            <a:off x="4644008" y="3645024"/>
            <a:ext cx="4324350" cy="2924175"/>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214290"/>
            <a:ext cx="9144000" cy="642942"/>
          </a:xfrm>
        </p:spPr>
        <p:txBody>
          <a:bodyPr>
            <a:noAutofit/>
          </a:bodyPr>
          <a:lstStyle/>
          <a:p>
            <a:r>
              <a:rPr lang="tr-TR" sz="3600" dirty="0" smtClean="0">
                <a:solidFill>
                  <a:srgbClr val="FF0000"/>
                </a:solidFill>
                <a:latin typeface="Times New Roman" pitchFamily="18" charset="0"/>
                <a:cs typeface="Times New Roman" pitchFamily="18" charset="0"/>
              </a:rPr>
              <a:t>Karşılaşılan Problemler</a:t>
            </a:r>
            <a:endParaRPr lang="tr-TR" sz="3600" dirty="0">
              <a:solidFill>
                <a:srgbClr val="FF0000"/>
              </a:solidFill>
              <a:latin typeface="Times New Roman" pitchFamily="18" charset="0"/>
              <a:cs typeface="Times New Roman" pitchFamily="18" charset="0"/>
            </a:endParaRPr>
          </a:p>
        </p:txBody>
      </p:sp>
      <p:sp>
        <p:nvSpPr>
          <p:cNvPr id="6" name="5 İçerik Yer Tutucusu"/>
          <p:cNvSpPr>
            <a:spLocks noGrp="1"/>
          </p:cNvSpPr>
          <p:nvPr>
            <p:ph sz="quarter" idx="1"/>
          </p:nvPr>
        </p:nvSpPr>
        <p:spPr>
          <a:xfrm>
            <a:off x="0" y="857232"/>
            <a:ext cx="9144000" cy="1491648"/>
          </a:xfrm>
        </p:spPr>
        <p:txBody>
          <a:bodyPr>
            <a:noAutofit/>
          </a:bodyPr>
          <a:lstStyle/>
          <a:p>
            <a:pPr>
              <a:buNone/>
            </a:pPr>
            <a:r>
              <a:rPr lang="tr-TR" sz="2400" dirty="0" smtClean="0">
                <a:latin typeface="Times New Roman" pitchFamily="18" charset="0"/>
                <a:cs typeface="Times New Roman" pitchFamily="18" charset="0"/>
              </a:rPr>
              <a:t>		</a:t>
            </a:r>
            <a:r>
              <a:rPr lang="sv-SE" sz="2400" dirty="0" smtClean="0">
                <a:latin typeface="Times New Roman" pitchFamily="18" charset="0"/>
                <a:cs typeface="Times New Roman" pitchFamily="18" charset="0"/>
              </a:rPr>
              <a:t>Geçirimli temellerde iki ana problem tanımlanır.</a:t>
            </a:r>
            <a:r>
              <a:rPr lang="tr-TR" sz="2400" dirty="0" smtClean="0">
                <a:latin typeface="Times New Roman" pitchFamily="18" charset="0"/>
                <a:cs typeface="Times New Roman" pitchFamily="18" charset="0"/>
              </a:rPr>
              <a:t>Bunlardan birincisi,oluşan sızmanın miktarıdır. Diğeri ise sızmaya neden olan kuvvetlerle ilgilidir.</a:t>
            </a:r>
          </a:p>
          <a:p>
            <a:pPr>
              <a:buNone/>
            </a:pPr>
            <a:r>
              <a:rPr lang="tr-TR" sz="2400" dirty="0" smtClean="0">
                <a:latin typeface="Times New Roman" pitchFamily="18" charset="0"/>
                <a:cs typeface="Times New Roman" pitchFamily="18" charset="0"/>
              </a:rPr>
              <a:t>		</a:t>
            </a:r>
          </a:p>
        </p:txBody>
      </p:sp>
      <p:pic>
        <p:nvPicPr>
          <p:cNvPr id="9219" name="Picture 3" descr="C:\Users\Muhammed\Desktop\Baraj Temelleri\SDC10835.JPG"/>
          <p:cNvPicPr>
            <a:picLocks noChangeAspect="1" noChangeArrowheads="1"/>
          </p:cNvPicPr>
          <p:nvPr/>
        </p:nvPicPr>
        <p:blipFill>
          <a:blip r:embed="rId2" cstate="print"/>
          <a:srcRect/>
          <a:stretch>
            <a:fillRect/>
          </a:stretch>
        </p:blipFill>
        <p:spPr bwMode="auto">
          <a:xfrm>
            <a:off x="323528" y="2132856"/>
            <a:ext cx="8568952" cy="4536504"/>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214290"/>
            <a:ext cx="9144000" cy="642942"/>
          </a:xfrm>
        </p:spPr>
        <p:txBody>
          <a:bodyPr>
            <a:noAutofit/>
          </a:bodyPr>
          <a:lstStyle/>
          <a:p>
            <a:r>
              <a:rPr lang="tr-TR" sz="3600" dirty="0" smtClean="0">
                <a:solidFill>
                  <a:srgbClr val="FF0000"/>
                </a:solidFill>
                <a:latin typeface="Times New Roman" pitchFamily="18" charset="0"/>
                <a:cs typeface="Times New Roman" pitchFamily="18" charset="0"/>
              </a:rPr>
              <a:t>Karşılaşılan Problemler</a:t>
            </a:r>
            <a:endParaRPr lang="tr-TR" sz="3600" dirty="0">
              <a:solidFill>
                <a:srgbClr val="FF0000"/>
              </a:solidFill>
              <a:latin typeface="Times New Roman" pitchFamily="18" charset="0"/>
              <a:cs typeface="Times New Roman" pitchFamily="18" charset="0"/>
            </a:endParaRPr>
          </a:p>
        </p:txBody>
      </p:sp>
      <p:sp>
        <p:nvSpPr>
          <p:cNvPr id="6" name="5 İçerik Yer Tutucusu"/>
          <p:cNvSpPr>
            <a:spLocks noGrp="1"/>
          </p:cNvSpPr>
          <p:nvPr>
            <p:ph sz="quarter" idx="1"/>
          </p:nvPr>
        </p:nvSpPr>
        <p:spPr>
          <a:xfrm>
            <a:off x="0" y="857232"/>
            <a:ext cx="9144000" cy="3363856"/>
          </a:xfrm>
        </p:spPr>
        <p:txBody>
          <a:bodyPr>
            <a:noAutofit/>
          </a:bodyPr>
          <a:lstStyle/>
          <a:p>
            <a:pPr>
              <a:buNone/>
            </a:pPr>
            <a:r>
              <a:rPr lang="tr-TR" sz="2400" dirty="0" smtClean="0">
                <a:latin typeface="Times New Roman" pitchFamily="18" charset="0"/>
                <a:cs typeface="Times New Roman" pitchFamily="18" charset="0"/>
              </a:rPr>
              <a:t>		Sızma miktarının azaltılması için yapılacak çalışmaların tipi ve kapsamı;barajın amacı,rezervuar kapasitesi ile ilgili dere akış rejimi   ve canlı yaşamı ile ilgili su ihtiyacı gibi etkilere bağlı olarak belirlenir. Yeraltındaki sızmadan kaynaklanan su kaybı,bir depolama barajı için işin ekonomisi dikkate alınarak değerlendirilir.Oysaki aynı durum, tıkama barajı için geçerli değildir.Ancak benimsenen çözümler;sızma suyunun ekonomik değerine bağlı kalmaksızın,</a:t>
            </a:r>
            <a:r>
              <a:rPr lang="tr-TR" sz="2400" dirty="0" err="1" smtClean="0">
                <a:latin typeface="Times New Roman" pitchFamily="18" charset="0"/>
                <a:cs typeface="Times New Roman" pitchFamily="18" charset="0"/>
              </a:rPr>
              <a:t>borulanmanın</a:t>
            </a:r>
            <a:r>
              <a:rPr lang="tr-TR" sz="2400" dirty="0" smtClean="0">
                <a:latin typeface="Times New Roman" pitchFamily="18" charset="0"/>
                <a:cs typeface="Times New Roman" pitchFamily="18" charset="0"/>
              </a:rPr>
              <a:t> neden olacağı hasar ve göçmelere karşı barajın güvenliğini sağlayacak önlemleri kapsamalıdır.</a:t>
            </a:r>
          </a:p>
          <a:p>
            <a:pPr>
              <a:buNone/>
            </a:pPr>
            <a:endParaRPr lang="tr-TR" sz="2400" dirty="0" smtClean="0">
              <a:latin typeface="Times New Roman" pitchFamily="18" charset="0"/>
              <a:cs typeface="Times New Roman" pitchFamily="18" charset="0"/>
            </a:endParaRPr>
          </a:p>
        </p:txBody>
      </p:sp>
      <p:pic>
        <p:nvPicPr>
          <p:cNvPr id="10242" name="Picture 2" descr="C:\Users\Muhammed\Desktop\Baraj Temelleri\SDC10826.JPG"/>
          <p:cNvPicPr>
            <a:picLocks noChangeAspect="1" noChangeArrowheads="1"/>
          </p:cNvPicPr>
          <p:nvPr/>
        </p:nvPicPr>
        <p:blipFill>
          <a:blip r:embed="rId2" cstate="print"/>
          <a:srcRect/>
          <a:stretch>
            <a:fillRect/>
          </a:stretch>
        </p:blipFill>
        <p:spPr bwMode="auto">
          <a:xfrm>
            <a:off x="251520" y="4149080"/>
            <a:ext cx="4248472" cy="2520279"/>
          </a:xfrm>
          <a:prstGeom prst="rect">
            <a:avLst/>
          </a:prstGeom>
          <a:noFill/>
        </p:spPr>
      </p:pic>
      <p:pic>
        <p:nvPicPr>
          <p:cNvPr id="10243" name="Picture 3" descr="C:\Users\Muhammed\Desktop\Baraj Temelleri\SDC10831.JPG"/>
          <p:cNvPicPr>
            <a:picLocks noChangeAspect="1" noChangeArrowheads="1"/>
          </p:cNvPicPr>
          <p:nvPr/>
        </p:nvPicPr>
        <p:blipFill>
          <a:blip r:embed="rId3" cstate="print"/>
          <a:srcRect/>
          <a:stretch>
            <a:fillRect/>
          </a:stretch>
        </p:blipFill>
        <p:spPr bwMode="auto">
          <a:xfrm>
            <a:off x="4499992" y="4149080"/>
            <a:ext cx="4429000" cy="2520279"/>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214290"/>
            <a:ext cx="9144000" cy="785794"/>
          </a:xfrm>
        </p:spPr>
        <p:txBody>
          <a:bodyPr>
            <a:noAutofit/>
          </a:bodyPr>
          <a:lstStyle/>
          <a:p>
            <a:r>
              <a:rPr lang="tr-TR" sz="3600" dirty="0" smtClean="0">
                <a:solidFill>
                  <a:srgbClr val="FF0000"/>
                </a:solidFill>
                <a:latin typeface="Times New Roman" pitchFamily="18" charset="0"/>
                <a:cs typeface="Times New Roman" pitchFamily="18" charset="0"/>
              </a:rPr>
              <a:t>İyileştirme Esasları</a:t>
            </a:r>
            <a:endParaRPr lang="tr-TR" sz="3600" dirty="0">
              <a:solidFill>
                <a:srgbClr val="FF0000"/>
              </a:solidFill>
              <a:latin typeface="Times New Roman" pitchFamily="18" charset="0"/>
              <a:cs typeface="Times New Roman" pitchFamily="18" charset="0"/>
            </a:endParaRPr>
          </a:p>
        </p:txBody>
      </p:sp>
      <p:sp>
        <p:nvSpPr>
          <p:cNvPr id="3" name="2 İçerik Yer Tutucusu"/>
          <p:cNvSpPr>
            <a:spLocks noGrp="1"/>
          </p:cNvSpPr>
          <p:nvPr>
            <p:ph sz="quarter" idx="1"/>
          </p:nvPr>
        </p:nvSpPr>
        <p:spPr>
          <a:xfrm>
            <a:off x="0" y="1124744"/>
            <a:ext cx="9144000" cy="2359734"/>
          </a:xfrm>
        </p:spPr>
        <p:txBody>
          <a:bodyPr>
            <a:noAutofit/>
          </a:bodyPr>
          <a:lstStyle/>
          <a:p>
            <a:pPr>
              <a:buNone/>
            </a:pPr>
            <a:r>
              <a:rPr lang="tr-TR" sz="2400" dirty="0" smtClean="0">
                <a:latin typeface="Times New Roman" pitchFamily="18" charset="0"/>
                <a:cs typeface="Times New Roman" pitchFamily="18" charset="0"/>
              </a:rPr>
              <a:t>		</a:t>
            </a:r>
            <a:r>
              <a:rPr lang="nn-NO" sz="2400" dirty="0" smtClean="0">
                <a:latin typeface="Times New Roman" pitchFamily="18" charset="0"/>
                <a:cs typeface="Times New Roman" pitchFamily="18" charset="0"/>
              </a:rPr>
              <a:t>Barajlar; alüvyonal kum ve çakıllar, moloz kum ve</a:t>
            </a:r>
            <a:r>
              <a:rPr lang="tr-TR" sz="2400" dirty="0" smtClean="0">
                <a:latin typeface="Times New Roman" pitchFamily="18" charset="0"/>
                <a:cs typeface="Times New Roman" pitchFamily="18" charset="0"/>
              </a:rPr>
              <a:t> çakıllar ve </a:t>
            </a:r>
            <a:r>
              <a:rPr lang="tr-TR" sz="2400" dirty="0" err="1" smtClean="0">
                <a:latin typeface="Times New Roman" pitchFamily="18" charset="0"/>
                <a:cs typeface="Times New Roman" pitchFamily="18" charset="0"/>
              </a:rPr>
              <a:t>hidrotermal</a:t>
            </a:r>
            <a:r>
              <a:rPr lang="tr-TR" sz="2400" dirty="0" smtClean="0">
                <a:latin typeface="Times New Roman" pitchFamily="18" charset="0"/>
                <a:cs typeface="Times New Roman" pitchFamily="18" charset="0"/>
              </a:rPr>
              <a:t> yöntemle ayrışarak oluşmuş yüksek geçirimli kayaçlar üzerine inşa edilecekse,temel zemininden oluşacak sızma ve erozyonu kontrol etmek için bazı tasarım önlemlerinin alınması gerekecektir. Yüksek geçirimli temel zemin olarak nitelendirilen </a:t>
            </a:r>
            <a:r>
              <a:rPr lang="tr-TR" sz="2400" dirty="0" err="1" smtClean="0">
                <a:latin typeface="Times New Roman" pitchFamily="18" charset="0"/>
                <a:cs typeface="Times New Roman" pitchFamily="18" charset="0"/>
              </a:rPr>
              <a:t>alüvyonal</a:t>
            </a:r>
            <a:r>
              <a:rPr lang="tr-TR" sz="2400" dirty="0" smtClean="0">
                <a:latin typeface="Times New Roman" pitchFamily="18" charset="0"/>
                <a:cs typeface="Times New Roman" pitchFamily="18" charset="0"/>
              </a:rPr>
              <a:t> zeminler; değişik oluşum biçimlerine sahiptir.</a:t>
            </a:r>
          </a:p>
        </p:txBody>
      </p:sp>
      <p:pic>
        <p:nvPicPr>
          <p:cNvPr id="11266" name="Picture 2" descr="C:\Users\Muhammed\Desktop\Baraj Temelleri\ds__genel_g_r_n_m.jpg"/>
          <p:cNvPicPr>
            <a:picLocks noChangeAspect="1" noChangeArrowheads="1"/>
          </p:cNvPicPr>
          <p:nvPr/>
        </p:nvPicPr>
        <p:blipFill>
          <a:blip r:embed="rId2" cstate="print"/>
          <a:srcRect/>
          <a:stretch>
            <a:fillRect/>
          </a:stretch>
        </p:blipFill>
        <p:spPr bwMode="auto">
          <a:xfrm>
            <a:off x="144463" y="3517900"/>
            <a:ext cx="4324350" cy="3007444"/>
          </a:xfrm>
          <a:prstGeom prst="rect">
            <a:avLst/>
          </a:prstGeom>
          <a:noFill/>
        </p:spPr>
      </p:pic>
      <p:pic>
        <p:nvPicPr>
          <p:cNvPr id="11267" name="Picture 3" descr="C:\Users\Muhammed\Desktop\Baraj Temelleri\borcka1.jpg"/>
          <p:cNvPicPr>
            <a:picLocks noChangeAspect="1" noChangeArrowheads="1"/>
          </p:cNvPicPr>
          <p:nvPr/>
        </p:nvPicPr>
        <p:blipFill>
          <a:blip r:embed="rId3" cstate="print"/>
          <a:srcRect/>
          <a:stretch>
            <a:fillRect/>
          </a:stretch>
        </p:blipFill>
        <p:spPr bwMode="auto">
          <a:xfrm>
            <a:off x="4499992" y="3501008"/>
            <a:ext cx="4464495" cy="3024336"/>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214290"/>
            <a:ext cx="9144000" cy="785794"/>
          </a:xfrm>
        </p:spPr>
        <p:txBody>
          <a:bodyPr>
            <a:noAutofit/>
          </a:bodyPr>
          <a:lstStyle/>
          <a:p>
            <a:r>
              <a:rPr lang="tr-TR" sz="3600" dirty="0" smtClean="0">
                <a:solidFill>
                  <a:srgbClr val="FF0000"/>
                </a:solidFill>
                <a:latin typeface="Times New Roman" pitchFamily="18" charset="0"/>
                <a:cs typeface="Times New Roman" pitchFamily="18" charset="0"/>
              </a:rPr>
              <a:t>İyileştirme Esasları</a:t>
            </a:r>
            <a:endParaRPr lang="tr-TR" sz="3600" dirty="0">
              <a:solidFill>
                <a:srgbClr val="FF0000"/>
              </a:solidFill>
              <a:latin typeface="Times New Roman" pitchFamily="18" charset="0"/>
              <a:cs typeface="Times New Roman" pitchFamily="18" charset="0"/>
            </a:endParaRPr>
          </a:p>
        </p:txBody>
      </p:sp>
      <p:sp>
        <p:nvSpPr>
          <p:cNvPr id="3" name="2 İçerik Yer Tutucusu"/>
          <p:cNvSpPr>
            <a:spLocks noGrp="1"/>
          </p:cNvSpPr>
          <p:nvPr>
            <p:ph sz="quarter" idx="1"/>
          </p:nvPr>
        </p:nvSpPr>
        <p:spPr>
          <a:xfrm>
            <a:off x="0" y="908720"/>
            <a:ext cx="9144000" cy="2952328"/>
          </a:xfrm>
        </p:spPr>
        <p:txBody>
          <a:bodyPr>
            <a:noAutofit/>
          </a:bodyPr>
          <a:lstStyle/>
          <a:p>
            <a:pPr>
              <a:buNone/>
            </a:pPr>
            <a:r>
              <a:rPr lang="tr-TR" sz="2400" dirty="0" smtClean="0">
                <a:latin typeface="Times New Roman" pitchFamily="18" charset="0"/>
                <a:cs typeface="Times New Roman" pitchFamily="18" charset="0"/>
              </a:rPr>
              <a:t>		Genelde bu oluşumlar; temel zemininin düşey </a:t>
            </a:r>
            <a:r>
              <a:rPr lang="tr-TR" sz="2400" dirty="0" err="1" smtClean="0">
                <a:latin typeface="Times New Roman" pitchFamily="18" charset="0"/>
                <a:cs typeface="Times New Roman" pitchFamily="18" charset="0"/>
              </a:rPr>
              <a:t>permeabiliteye</a:t>
            </a:r>
            <a:r>
              <a:rPr lang="tr-TR" sz="2400" dirty="0" smtClean="0">
                <a:latin typeface="Times New Roman" pitchFamily="18" charset="0"/>
                <a:cs typeface="Times New Roman" pitchFamily="18" charset="0"/>
              </a:rPr>
              <a:t> göre daha yüksek yatay </a:t>
            </a:r>
            <a:r>
              <a:rPr lang="tr-TR" sz="2400" dirty="0" err="1" smtClean="0">
                <a:latin typeface="Times New Roman" pitchFamily="18" charset="0"/>
                <a:cs typeface="Times New Roman" pitchFamily="18" charset="0"/>
              </a:rPr>
              <a:t>permeabiliteye</a:t>
            </a:r>
            <a:r>
              <a:rPr lang="tr-TR" sz="2400" dirty="0" smtClean="0">
                <a:latin typeface="Times New Roman" pitchFamily="18" charset="0"/>
                <a:cs typeface="Times New Roman" pitchFamily="18" charset="0"/>
              </a:rPr>
              <a:t> sahip olmasını sağlar. Ülkemizde </a:t>
            </a:r>
            <a:r>
              <a:rPr lang="tr-TR" sz="2400" dirty="0" err="1" smtClean="0">
                <a:latin typeface="Times New Roman" pitchFamily="18" charset="0"/>
                <a:cs typeface="Times New Roman" pitchFamily="18" charset="0"/>
              </a:rPr>
              <a:t>intrusif</a:t>
            </a:r>
            <a:r>
              <a:rPr lang="tr-TR" sz="2400" dirty="0" smtClean="0">
                <a:latin typeface="Times New Roman" pitchFamily="18" charset="0"/>
                <a:cs typeface="Times New Roman" pitchFamily="18" charset="0"/>
              </a:rPr>
              <a:t> magmatik kayaçlarda </a:t>
            </a:r>
            <a:r>
              <a:rPr lang="tr-TR" sz="2400" dirty="0" err="1" smtClean="0">
                <a:latin typeface="Times New Roman" pitchFamily="18" charset="0"/>
                <a:cs typeface="Times New Roman" pitchFamily="18" charset="0"/>
              </a:rPr>
              <a:t>hidrotermal</a:t>
            </a:r>
            <a:r>
              <a:rPr lang="tr-TR" sz="2400" dirty="0" smtClean="0">
                <a:latin typeface="Times New Roman" pitchFamily="18" charset="0"/>
                <a:cs typeface="Times New Roman" pitchFamily="18" charset="0"/>
              </a:rPr>
              <a:t> işlemlerin etkisi, benzer tabakalanma durumlarını ortaya çıkartabilir.  </a:t>
            </a:r>
            <a:r>
              <a:rPr lang="tr-TR" sz="2400" dirty="0" err="1" smtClean="0">
                <a:latin typeface="Times New Roman" pitchFamily="18" charset="0"/>
                <a:cs typeface="Times New Roman" pitchFamily="18" charset="0"/>
              </a:rPr>
              <a:t>Lateritik</a:t>
            </a:r>
            <a:r>
              <a:rPr lang="tr-TR" sz="2400" dirty="0" smtClean="0">
                <a:latin typeface="Times New Roman" pitchFamily="18" charset="0"/>
                <a:cs typeface="Times New Roman" pitchFamily="18" charset="0"/>
              </a:rPr>
              <a:t> zemin profillerinde de aynı durumla karşılaşılmaktadır. Yüksek geçirimli zeminlerin üzerine inşa edilecek barajlarda çözüm; Şekil 1’de ifade edilen tasarım önlemlerinden biri veya birkaçını tatbik etmek suretiyle sağlanabilir.</a:t>
            </a:r>
          </a:p>
        </p:txBody>
      </p:sp>
      <p:pic>
        <p:nvPicPr>
          <p:cNvPr id="12290" name="Picture 2" descr="C:\Users\Muhammed\Desktop\Baraj Temelleri\Şekil1.JPG"/>
          <p:cNvPicPr>
            <a:picLocks noChangeAspect="1" noChangeArrowheads="1"/>
          </p:cNvPicPr>
          <p:nvPr/>
        </p:nvPicPr>
        <p:blipFill>
          <a:blip r:embed="rId2" cstate="print"/>
          <a:srcRect/>
          <a:stretch>
            <a:fillRect/>
          </a:stretch>
        </p:blipFill>
        <p:spPr bwMode="auto">
          <a:xfrm>
            <a:off x="683568" y="3933056"/>
            <a:ext cx="7704856" cy="2734394"/>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188640"/>
            <a:ext cx="9144000" cy="785794"/>
          </a:xfrm>
        </p:spPr>
        <p:txBody>
          <a:bodyPr>
            <a:noAutofit/>
          </a:bodyPr>
          <a:lstStyle/>
          <a:p>
            <a:r>
              <a:rPr lang="tr-TR" sz="3600" dirty="0" smtClean="0">
                <a:solidFill>
                  <a:srgbClr val="FF0000"/>
                </a:solidFill>
                <a:latin typeface="Times New Roman" pitchFamily="18" charset="0"/>
                <a:cs typeface="Times New Roman" pitchFamily="18" charset="0"/>
              </a:rPr>
              <a:t>a)Erozyon Kontrolünün Sağlanması</a:t>
            </a:r>
            <a:endParaRPr lang="tr-TR" sz="3600" dirty="0">
              <a:solidFill>
                <a:srgbClr val="FF0000"/>
              </a:solidFill>
              <a:latin typeface="Times New Roman" pitchFamily="18" charset="0"/>
              <a:cs typeface="Times New Roman" pitchFamily="18" charset="0"/>
            </a:endParaRPr>
          </a:p>
        </p:txBody>
      </p:sp>
      <p:sp>
        <p:nvSpPr>
          <p:cNvPr id="6" name="5 Dikdörtgen"/>
          <p:cNvSpPr/>
          <p:nvPr/>
        </p:nvSpPr>
        <p:spPr>
          <a:xfrm>
            <a:off x="0" y="980728"/>
            <a:ext cx="9144000" cy="5478423"/>
          </a:xfrm>
          <a:prstGeom prst="rect">
            <a:avLst/>
          </a:prstGeom>
        </p:spPr>
        <p:txBody>
          <a:bodyPr wrap="square">
            <a:spAutoFit/>
          </a:bodyPr>
          <a:lstStyle/>
          <a:p>
            <a:pPr>
              <a:buNone/>
            </a:pPr>
            <a:r>
              <a:rPr lang="tr-TR" sz="2500" dirty="0" smtClean="0">
                <a:latin typeface="Times New Roman" pitchFamily="18" charset="0"/>
                <a:cs typeface="Times New Roman" pitchFamily="18" charset="0"/>
              </a:rPr>
              <a:t>	Geçirimli zemin veya geçirimli ayrışmış kayaç üzerinde yer alan bir barajın altındaki sızma, yatay dren ile kontrol edilmektedir. Yatay dren; </a:t>
            </a:r>
            <a:r>
              <a:rPr lang="tr-TR" sz="2500" dirty="0" err="1" smtClean="0">
                <a:latin typeface="Times New Roman" pitchFamily="18" charset="0"/>
                <a:cs typeface="Times New Roman" pitchFamily="18" charset="0"/>
              </a:rPr>
              <a:t>zon</a:t>
            </a:r>
            <a:r>
              <a:rPr lang="tr-TR" sz="2500" dirty="0" smtClean="0">
                <a:latin typeface="Times New Roman" pitchFamily="18" charset="0"/>
                <a:cs typeface="Times New Roman" pitchFamily="18" charset="0"/>
              </a:rPr>
              <a:t> filtresinin bir tek tabakası veya iki ayrı </a:t>
            </a:r>
            <a:r>
              <a:rPr lang="tr-TR" sz="2500" dirty="0" err="1" smtClean="0">
                <a:latin typeface="Times New Roman" pitchFamily="18" charset="0"/>
                <a:cs typeface="Times New Roman" pitchFamily="18" charset="0"/>
              </a:rPr>
              <a:t>zon</a:t>
            </a:r>
            <a:r>
              <a:rPr lang="tr-TR" sz="2500" dirty="0" smtClean="0">
                <a:latin typeface="Times New Roman" pitchFamily="18" charset="0"/>
                <a:cs typeface="Times New Roman" pitchFamily="18" charset="0"/>
              </a:rPr>
              <a:t> filtresinin üç tabakasından </a:t>
            </a:r>
            <a:r>
              <a:rPr lang="it-IT" sz="2500" dirty="0" smtClean="0">
                <a:latin typeface="Times New Roman" pitchFamily="18" charset="0"/>
                <a:cs typeface="Times New Roman" pitchFamily="18" charset="0"/>
              </a:rPr>
              <a:t>oluşabilir. Her iki durumda da ince filtre</a:t>
            </a:r>
            <a:r>
              <a:rPr lang="tr-TR" sz="2500" dirty="0" smtClean="0">
                <a:latin typeface="Times New Roman" pitchFamily="18" charset="0"/>
                <a:cs typeface="Times New Roman" pitchFamily="18" charset="0"/>
              </a:rPr>
              <a:t> </a:t>
            </a:r>
            <a:r>
              <a:rPr lang="de-DE" sz="2500" dirty="0" err="1" smtClean="0">
                <a:latin typeface="Times New Roman" pitchFamily="18" charset="0"/>
                <a:cs typeface="Times New Roman" pitchFamily="18" charset="0"/>
              </a:rPr>
              <a:t>zonu</a:t>
            </a:r>
            <a:r>
              <a:rPr lang="de-DE" sz="2500" dirty="0" smtClean="0">
                <a:latin typeface="Times New Roman" pitchFamily="18" charset="0"/>
                <a:cs typeface="Times New Roman" pitchFamily="18" charset="0"/>
              </a:rPr>
              <a:t>, </a:t>
            </a:r>
            <a:r>
              <a:rPr lang="de-DE" sz="2500" dirty="0" err="1" smtClean="0">
                <a:latin typeface="Times New Roman" pitchFamily="18" charset="0"/>
                <a:cs typeface="Times New Roman" pitchFamily="18" charset="0"/>
              </a:rPr>
              <a:t>temelden</a:t>
            </a:r>
            <a:r>
              <a:rPr lang="de-DE" sz="2500" dirty="0" smtClean="0">
                <a:latin typeface="Times New Roman" pitchFamily="18" charset="0"/>
                <a:cs typeface="Times New Roman" pitchFamily="18" charset="0"/>
              </a:rPr>
              <a:t> </a:t>
            </a:r>
            <a:r>
              <a:rPr lang="de-DE" sz="2500" dirty="0" err="1" smtClean="0">
                <a:latin typeface="Times New Roman" pitchFamily="18" charset="0"/>
                <a:cs typeface="Times New Roman" pitchFamily="18" charset="0"/>
              </a:rPr>
              <a:t>dren</a:t>
            </a:r>
            <a:r>
              <a:rPr lang="de-DE" sz="2500" dirty="0" smtClean="0">
                <a:latin typeface="Times New Roman" pitchFamily="18" charset="0"/>
                <a:cs typeface="Times New Roman" pitchFamily="18" charset="0"/>
              </a:rPr>
              <a:t> </a:t>
            </a:r>
            <a:r>
              <a:rPr lang="de-DE" sz="2500" dirty="0" err="1" smtClean="0">
                <a:latin typeface="Times New Roman" pitchFamily="18" charset="0"/>
                <a:cs typeface="Times New Roman" pitchFamily="18" charset="0"/>
              </a:rPr>
              <a:t>içine</a:t>
            </a:r>
            <a:r>
              <a:rPr lang="de-DE" sz="2500" dirty="0" smtClean="0">
                <a:latin typeface="Times New Roman" pitchFamily="18" charset="0"/>
                <a:cs typeface="Times New Roman" pitchFamily="18" charset="0"/>
              </a:rPr>
              <a:t> </a:t>
            </a:r>
            <a:r>
              <a:rPr lang="de-DE" sz="2500" dirty="0" err="1" smtClean="0">
                <a:latin typeface="Times New Roman" pitchFamily="18" charset="0"/>
                <a:cs typeface="Times New Roman" pitchFamily="18" charset="0"/>
              </a:rPr>
              <a:t>zemin</a:t>
            </a:r>
            <a:r>
              <a:rPr lang="de-DE" sz="2500" dirty="0" smtClean="0">
                <a:latin typeface="Times New Roman" pitchFamily="18" charset="0"/>
                <a:cs typeface="Times New Roman" pitchFamily="18" charset="0"/>
              </a:rPr>
              <a:t> </a:t>
            </a:r>
            <a:r>
              <a:rPr lang="de-DE" sz="2500" dirty="0" err="1" smtClean="0">
                <a:latin typeface="Times New Roman" pitchFamily="18" charset="0"/>
                <a:cs typeface="Times New Roman" pitchFamily="18" charset="0"/>
              </a:rPr>
              <a:t>erozyonunu</a:t>
            </a:r>
            <a:r>
              <a:rPr lang="de-DE" sz="2500" dirty="0" smtClean="0">
                <a:latin typeface="Times New Roman" pitchFamily="18" charset="0"/>
                <a:cs typeface="Times New Roman" pitchFamily="18" charset="0"/>
              </a:rPr>
              <a:t> </a:t>
            </a:r>
            <a:r>
              <a:rPr lang="de-DE" sz="2500" dirty="0" err="1" smtClean="0">
                <a:latin typeface="Times New Roman" pitchFamily="18" charset="0"/>
                <a:cs typeface="Times New Roman" pitchFamily="18" charset="0"/>
              </a:rPr>
              <a:t>önleyecek</a:t>
            </a:r>
            <a:r>
              <a:rPr lang="tr-TR" sz="2500" dirty="0" smtClean="0">
                <a:latin typeface="Times New Roman" pitchFamily="18" charset="0"/>
                <a:cs typeface="Times New Roman" pitchFamily="18" charset="0"/>
              </a:rPr>
              <a:t> şekilde tasarlanmalı ve filtre tasarım kriterleri sağlanmalıdır. Üç tabakalı dren; yüksek </a:t>
            </a:r>
            <a:r>
              <a:rPr lang="tr-TR" sz="2500" dirty="0" err="1" smtClean="0">
                <a:latin typeface="Times New Roman" pitchFamily="18" charset="0"/>
                <a:cs typeface="Times New Roman" pitchFamily="18" charset="0"/>
              </a:rPr>
              <a:t>permeabiliteli</a:t>
            </a:r>
            <a:r>
              <a:rPr lang="tr-TR" sz="2500" dirty="0" smtClean="0">
                <a:latin typeface="Times New Roman" pitchFamily="18" charset="0"/>
                <a:cs typeface="Times New Roman" pitchFamily="18" charset="0"/>
              </a:rPr>
              <a:t> </a:t>
            </a:r>
            <a:r>
              <a:rPr lang="tr-TR" sz="2500" dirty="0" err="1" smtClean="0">
                <a:latin typeface="Times New Roman" pitchFamily="18" charset="0"/>
                <a:cs typeface="Times New Roman" pitchFamily="18" charset="0"/>
              </a:rPr>
              <a:t>zonu</a:t>
            </a:r>
            <a:r>
              <a:rPr lang="tr-TR" sz="2500" dirty="0" smtClean="0">
                <a:latin typeface="Times New Roman" pitchFamily="18" charset="0"/>
                <a:cs typeface="Times New Roman" pitchFamily="18" charset="0"/>
              </a:rPr>
              <a:t> içine almalıdır. Ancak bu şekilde dren yeterli boşaltma kapasitesine sahip olabilecektir. Bu konumda en iyi uygulama; baraj temelinden ve düşey drenden gelen akımı boşaltacak yeterli kapasitede yatay dren projelendirmektir. Dikkate alınması gerekli diğer bir husus; toprak çekirdeğin, </a:t>
            </a:r>
            <a:r>
              <a:rPr lang="tr-TR" sz="2500" dirty="0" err="1" smtClean="0">
                <a:latin typeface="Times New Roman" pitchFamily="18" charset="0"/>
                <a:cs typeface="Times New Roman" pitchFamily="18" charset="0"/>
              </a:rPr>
              <a:t>katof</a:t>
            </a:r>
            <a:r>
              <a:rPr lang="tr-TR" sz="2500" dirty="0" smtClean="0">
                <a:latin typeface="Times New Roman" pitchFamily="18" charset="0"/>
                <a:cs typeface="Times New Roman" pitchFamily="18" charset="0"/>
              </a:rPr>
              <a:t> çukuru mansabındaki geçirimli zemin içine oluşacak muhtemel erozyonudur. Bu durum, alüvyon zeminler içinde kum ve çakıl tabakaların olması veya açık </a:t>
            </a:r>
            <a:r>
              <a:rPr lang="tr-TR" sz="2500" dirty="0" err="1" smtClean="0">
                <a:latin typeface="Times New Roman" pitchFamily="18" charset="0"/>
                <a:cs typeface="Times New Roman" pitchFamily="18" charset="0"/>
              </a:rPr>
              <a:t>fisürlerin</a:t>
            </a:r>
            <a:r>
              <a:rPr lang="tr-TR" sz="2500" dirty="0" smtClean="0">
                <a:latin typeface="Times New Roman" pitchFamily="18" charset="0"/>
                <a:cs typeface="Times New Roman" pitchFamily="18" charset="0"/>
              </a:rPr>
              <a:t> ve boşlukların bulunması durumunda oluşacaktır.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214290"/>
            <a:ext cx="9144000" cy="694430"/>
          </a:xfrm>
        </p:spPr>
        <p:txBody>
          <a:bodyPr>
            <a:noAutofit/>
          </a:bodyPr>
          <a:lstStyle/>
          <a:p>
            <a:r>
              <a:rPr lang="tr-TR" sz="3600" dirty="0" smtClean="0">
                <a:solidFill>
                  <a:srgbClr val="FF0000"/>
                </a:solidFill>
                <a:latin typeface="Times New Roman" pitchFamily="18" charset="0"/>
                <a:cs typeface="Times New Roman" pitchFamily="18" charset="0"/>
              </a:rPr>
              <a:t>a)Erozyon Kontrolünün Sağlanması</a:t>
            </a:r>
            <a:endParaRPr lang="tr-TR" sz="3600" dirty="0">
              <a:solidFill>
                <a:srgbClr val="FF0000"/>
              </a:solidFill>
              <a:latin typeface="Times New Roman" pitchFamily="18" charset="0"/>
              <a:cs typeface="Times New Roman" pitchFamily="18" charset="0"/>
            </a:endParaRPr>
          </a:p>
        </p:txBody>
      </p:sp>
      <p:sp>
        <p:nvSpPr>
          <p:cNvPr id="5" name="4 Dikdörtgen"/>
          <p:cNvSpPr/>
          <p:nvPr/>
        </p:nvSpPr>
        <p:spPr>
          <a:xfrm>
            <a:off x="0" y="764704"/>
            <a:ext cx="9144000" cy="3416320"/>
          </a:xfrm>
          <a:prstGeom prst="rect">
            <a:avLst/>
          </a:prstGeom>
        </p:spPr>
        <p:txBody>
          <a:bodyPr wrap="square">
            <a:spAutoFit/>
          </a:bodyPr>
          <a:lstStyle/>
          <a:p>
            <a:r>
              <a:rPr lang="tr-TR" sz="2400" dirty="0" smtClean="0">
                <a:latin typeface="Times New Roman" pitchFamily="18" charset="0"/>
                <a:cs typeface="Times New Roman" pitchFamily="18" charset="0"/>
              </a:rPr>
              <a:t>	Aynı durum soğuma çatlaklı volkanik kayaçlar, </a:t>
            </a:r>
            <a:r>
              <a:rPr lang="tr-TR" sz="2400" dirty="0" err="1" smtClean="0">
                <a:latin typeface="Times New Roman" pitchFamily="18" charset="0"/>
                <a:cs typeface="Times New Roman" pitchFamily="18" charset="0"/>
              </a:rPr>
              <a:t>pyroklastik</a:t>
            </a:r>
            <a:r>
              <a:rPr lang="tr-TR" sz="2400" dirty="0" smtClean="0">
                <a:latin typeface="Times New Roman" pitchFamily="18" charset="0"/>
                <a:cs typeface="Times New Roman" pitchFamily="18" charset="0"/>
              </a:rPr>
              <a:t> zeminler veya açık çatlaklı kayada kazılmış </a:t>
            </a:r>
            <a:r>
              <a:rPr lang="tr-TR" sz="2400" dirty="0" err="1" smtClean="0">
                <a:latin typeface="Times New Roman" pitchFamily="18" charset="0"/>
                <a:cs typeface="Times New Roman" pitchFamily="18" charset="0"/>
              </a:rPr>
              <a:t>katof</a:t>
            </a:r>
            <a:r>
              <a:rPr lang="tr-TR" sz="2400" dirty="0" smtClean="0">
                <a:latin typeface="Times New Roman" pitchFamily="18" charset="0"/>
                <a:cs typeface="Times New Roman" pitchFamily="18" charset="0"/>
              </a:rPr>
              <a:t> çukurları içinde de gelişebilir. Bu durumda oluşacak erozyon; genellikle toprak dolgu ve temel arasında bir filtre </a:t>
            </a:r>
            <a:r>
              <a:rPr lang="tr-TR" sz="2400" dirty="0" err="1" smtClean="0">
                <a:latin typeface="Times New Roman" pitchFamily="18" charset="0"/>
                <a:cs typeface="Times New Roman" pitchFamily="18" charset="0"/>
              </a:rPr>
              <a:t>zonunun</a:t>
            </a:r>
            <a:r>
              <a:rPr lang="tr-TR" sz="2400" dirty="0" smtClean="0">
                <a:latin typeface="Times New Roman" pitchFamily="18" charset="0"/>
                <a:cs typeface="Times New Roman" pitchFamily="18" charset="0"/>
              </a:rPr>
              <a:t> yerleştirilmesi ile önlenebilir. Açık süreksizliklerin yer aldığı temellerde, bu </a:t>
            </a:r>
            <a:r>
              <a:rPr lang="tr-TR" sz="2400" dirty="0" err="1" smtClean="0">
                <a:latin typeface="Times New Roman" pitchFamily="18" charset="0"/>
                <a:cs typeface="Times New Roman" pitchFamily="18" charset="0"/>
              </a:rPr>
              <a:t>zonlara</a:t>
            </a:r>
            <a:r>
              <a:rPr lang="tr-TR" sz="2400" dirty="0" smtClean="0">
                <a:latin typeface="Times New Roman" pitchFamily="18" charset="0"/>
                <a:cs typeface="Times New Roman" pitchFamily="18" charset="0"/>
              </a:rPr>
              <a:t> beton dökülmesi de gerekebilir. Geçirimli temel zemini üzerine yerleştirilmiş yatay dren, alttaki sızmanın kontrolü için de kullanılabilir. Bunun için Şekil 2’de gösterildiği gibi geçirimli zemin üzerinde yer alan geçirimsiz zemin kaldırılmalı ve daha sonra yatay dren yerleştirilmelidir.</a:t>
            </a:r>
            <a:endParaRPr lang="tr-TR" sz="2400" dirty="0">
              <a:latin typeface="Times New Roman" pitchFamily="18" charset="0"/>
              <a:cs typeface="Times New Roman" pitchFamily="18" charset="0"/>
            </a:endParaRPr>
          </a:p>
        </p:txBody>
      </p:sp>
      <p:pic>
        <p:nvPicPr>
          <p:cNvPr id="2050" name="Picture 2" descr="C:\Users\Muhammed\Desktop\Baraj Temelleri\hgş.JPG"/>
          <p:cNvPicPr>
            <a:picLocks noChangeAspect="1" noChangeArrowheads="1"/>
          </p:cNvPicPr>
          <p:nvPr/>
        </p:nvPicPr>
        <p:blipFill>
          <a:blip r:embed="rId2" cstate="print"/>
          <a:srcRect/>
          <a:stretch>
            <a:fillRect/>
          </a:stretch>
        </p:blipFill>
        <p:spPr bwMode="auto">
          <a:xfrm>
            <a:off x="179512" y="4077072"/>
            <a:ext cx="8784976" cy="2520280"/>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188640"/>
            <a:ext cx="8686800" cy="836712"/>
          </a:xfrm>
        </p:spPr>
        <p:txBody>
          <a:bodyPr>
            <a:noAutofit/>
          </a:bodyPr>
          <a:lstStyle/>
          <a:p>
            <a:r>
              <a:rPr lang="tr-TR" sz="3600" dirty="0" smtClean="0">
                <a:solidFill>
                  <a:srgbClr val="FF0000"/>
                </a:solidFill>
                <a:latin typeface="Times New Roman" pitchFamily="18" charset="0"/>
                <a:cs typeface="Times New Roman" pitchFamily="18" charset="0"/>
              </a:rPr>
              <a:t>b) </a:t>
            </a:r>
            <a:r>
              <a:rPr lang="tr-TR" sz="3600" dirty="0" err="1" smtClean="0">
                <a:solidFill>
                  <a:srgbClr val="FF0000"/>
                </a:solidFill>
                <a:latin typeface="Times New Roman" pitchFamily="18" charset="0"/>
                <a:cs typeface="Times New Roman" pitchFamily="18" charset="0"/>
              </a:rPr>
              <a:t>Stabilite</a:t>
            </a:r>
            <a:r>
              <a:rPr lang="tr-TR" sz="3600" dirty="0" smtClean="0">
                <a:solidFill>
                  <a:srgbClr val="FF0000"/>
                </a:solidFill>
                <a:latin typeface="Times New Roman" pitchFamily="18" charset="0"/>
                <a:cs typeface="Times New Roman" pitchFamily="18" charset="0"/>
              </a:rPr>
              <a:t> Artırıcı Önlemler</a:t>
            </a:r>
            <a:endParaRPr lang="tr-TR" sz="3600" dirty="0">
              <a:solidFill>
                <a:srgbClr val="FF0000"/>
              </a:solidFill>
              <a:latin typeface="Times New Roman" pitchFamily="18" charset="0"/>
              <a:cs typeface="Times New Roman" pitchFamily="18" charset="0"/>
            </a:endParaRPr>
          </a:p>
        </p:txBody>
      </p:sp>
      <p:sp>
        <p:nvSpPr>
          <p:cNvPr id="5" name="4 Dikdörtgen"/>
          <p:cNvSpPr/>
          <p:nvPr/>
        </p:nvSpPr>
        <p:spPr>
          <a:xfrm>
            <a:off x="0" y="908721"/>
            <a:ext cx="9144000" cy="2492990"/>
          </a:xfrm>
          <a:prstGeom prst="rect">
            <a:avLst/>
          </a:prstGeom>
        </p:spPr>
        <p:txBody>
          <a:bodyPr wrap="square">
            <a:spAutoFit/>
          </a:bodyPr>
          <a:lstStyle/>
          <a:p>
            <a:r>
              <a:rPr lang="tr-TR" sz="2600" dirty="0" smtClean="0">
                <a:latin typeface="Times New Roman" pitchFamily="18" charset="0"/>
                <a:cs typeface="Times New Roman" pitchFamily="18" charset="0"/>
              </a:rPr>
              <a:t>	Eğer alüvyon üzerindeki barajların mansap topuğunda oldukça yüksek hidrolik eğimde sızma oluşacaksa, temel patlaması, kaynaması veya sıvılaşması oluşur ve bu oluşumlara bağlı olarak temel zemin göçmesi, kayma dayanımı kaybı ve </a:t>
            </a:r>
            <a:r>
              <a:rPr lang="tr-TR" sz="2600" dirty="0" err="1" smtClean="0">
                <a:latin typeface="Times New Roman" pitchFamily="18" charset="0"/>
                <a:cs typeface="Times New Roman" pitchFamily="18" charset="0"/>
              </a:rPr>
              <a:t>borulanma</a:t>
            </a:r>
            <a:r>
              <a:rPr lang="tr-TR" sz="2600" dirty="0" smtClean="0">
                <a:latin typeface="Times New Roman" pitchFamily="18" charset="0"/>
                <a:cs typeface="Times New Roman" pitchFamily="18" charset="0"/>
              </a:rPr>
              <a:t> göçmesi gibi sonuçlar ortaya çıkar. Temeldeki yüksek boşluk suyu basıncı; efektif gerilmenin sıfır olduğu durumda kaynama yaratır.</a:t>
            </a:r>
          </a:p>
        </p:txBody>
      </p:sp>
      <p:pic>
        <p:nvPicPr>
          <p:cNvPr id="6" name="5 Resim" descr="Baraj Temeli Üstten Görünüm"/>
          <p:cNvPicPr/>
          <p:nvPr/>
        </p:nvPicPr>
        <p:blipFill>
          <a:blip r:embed="rId2" cstate="print"/>
          <a:srcRect/>
          <a:stretch>
            <a:fillRect/>
          </a:stretch>
        </p:blipFill>
        <p:spPr bwMode="auto">
          <a:xfrm>
            <a:off x="179512" y="3573016"/>
            <a:ext cx="8712968" cy="3049538"/>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188640"/>
            <a:ext cx="8686800" cy="836712"/>
          </a:xfrm>
        </p:spPr>
        <p:txBody>
          <a:bodyPr>
            <a:noAutofit/>
          </a:bodyPr>
          <a:lstStyle/>
          <a:p>
            <a:r>
              <a:rPr lang="tr-TR" sz="3600" dirty="0" smtClean="0">
                <a:solidFill>
                  <a:srgbClr val="FF0000"/>
                </a:solidFill>
                <a:latin typeface="Times New Roman" pitchFamily="18" charset="0"/>
                <a:cs typeface="Times New Roman" pitchFamily="18" charset="0"/>
              </a:rPr>
              <a:t>b) </a:t>
            </a:r>
            <a:r>
              <a:rPr lang="tr-TR" sz="3600" dirty="0" err="1" smtClean="0">
                <a:solidFill>
                  <a:srgbClr val="FF0000"/>
                </a:solidFill>
                <a:latin typeface="Times New Roman" pitchFamily="18" charset="0"/>
                <a:cs typeface="Times New Roman" pitchFamily="18" charset="0"/>
              </a:rPr>
              <a:t>Stabilite</a:t>
            </a:r>
            <a:r>
              <a:rPr lang="tr-TR" sz="3600" dirty="0" smtClean="0">
                <a:solidFill>
                  <a:srgbClr val="FF0000"/>
                </a:solidFill>
                <a:latin typeface="Times New Roman" pitchFamily="18" charset="0"/>
                <a:cs typeface="Times New Roman" pitchFamily="18" charset="0"/>
              </a:rPr>
              <a:t> Artırıcı Önlemler</a:t>
            </a:r>
            <a:endParaRPr lang="tr-TR" sz="3600" dirty="0">
              <a:solidFill>
                <a:srgbClr val="FF0000"/>
              </a:solidFill>
              <a:latin typeface="Times New Roman" pitchFamily="18" charset="0"/>
              <a:cs typeface="Times New Roman" pitchFamily="18" charset="0"/>
            </a:endParaRPr>
          </a:p>
        </p:txBody>
      </p:sp>
      <p:sp>
        <p:nvSpPr>
          <p:cNvPr id="5" name="4 Dikdörtgen"/>
          <p:cNvSpPr/>
          <p:nvPr/>
        </p:nvSpPr>
        <p:spPr>
          <a:xfrm>
            <a:off x="0" y="908721"/>
            <a:ext cx="9144000" cy="6093976"/>
          </a:xfrm>
          <a:prstGeom prst="rect">
            <a:avLst/>
          </a:prstGeom>
        </p:spPr>
        <p:txBody>
          <a:bodyPr wrap="square">
            <a:spAutoFit/>
          </a:bodyPr>
          <a:lstStyle/>
          <a:p>
            <a:r>
              <a:rPr lang="tr-TR" sz="2500" dirty="0" smtClean="0">
                <a:latin typeface="Times New Roman" pitchFamily="18" charset="0"/>
                <a:cs typeface="Times New Roman" pitchFamily="18" charset="0"/>
              </a:rPr>
              <a:t>	Bu esasta hesaplanan temel kaynamasına karşı güvenlik sayısının; göçme işlemi sırasına ve tahmin edilen basınçların belirsizlik derecesine uyumlu olması beklenir. Ancak boşluk suyu basınçları dikkate alınarak yapılan hesaplarda güvenlik sayısı en az 1.5 olmalıdır.Güvenlik sayısını </a:t>
            </a:r>
            <a:r>
              <a:rPr lang="fi-FI" sz="2500" dirty="0" smtClean="0">
                <a:latin typeface="Times New Roman" pitchFamily="18" charset="0"/>
                <a:cs typeface="Times New Roman" pitchFamily="18" charset="0"/>
              </a:rPr>
              <a:t>tahmin etmenin alternatif bir yöntemi,</a:t>
            </a:r>
            <a:r>
              <a:rPr lang="tr-TR" sz="2500" dirty="0" smtClean="0">
                <a:latin typeface="Times New Roman" pitchFamily="18" charset="0"/>
                <a:cs typeface="Times New Roman" pitchFamily="18" charset="0"/>
              </a:rPr>
              <a:t> akım ağından çıkış hidrolik eğiminin belirlenmesidir.Gereken güvenlik sayısı, kritik hidrolik eğimin gerçek hidrolik eğime bölünmesi ile bulunur. </a:t>
            </a:r>
            <a:r>
              <a:rPr lang="tr-TR" sz="2500" dirty="0" err="1" smtClean="0">
                <a:latin typeface="Times New Roman" pitchFamily="18" charset="0"/>
                <a:cs typeface="Times New Roman" pitchFamily="18" charset="0"/>
              </a:rPr>
              <a:t>Fell</a:t>
            </a:r>
            <a:r>
              <a:rPr lang="tr-TR" sz="2500" dirty="0" smtClean="0">
                <a:latin typeface="Times New Roman" pitchFamily="18" charset="0"/>
                <a:cs typeface="Times New Roman" pitchFamily="18" charset="0"/>
              </a:rPr>
              <a:t> </a:t>
            </a:r>
            <a:r>
              <a:rPr lang="tr-TR" sz="2500" dirty="0" err="1" smtClean="0">
                <a:latin typeface="Times New Roman" pitchFamily="18" charset="0"/>
                <a:cs typeface="Times New Roman" pitchFamily="18" charset="0"/>
              </a:rPr>
              <a:t>vd</a:t>
            </a:r>
            <a:r>
              <a:rPr lang="tr-TR" sz="2500" dirty="0" smtClean="0">
                <a:latin typeface="Times New Roman" pitchFamily="18" charset="0"/>
                <a:cs typeface="Times New Roman" pitchFamily="18" charset="0"/>
              </a:rPr>
              <a:t>.(1992) bu güvenlik sayısının en az 3 olması gerektiğini ifade etmişlerdir.Hesaplanan veya </a:t>
            </a:r>
            <a:r>
              <a:rPr lang="tr-TR" sz="2500" dirty="0" err="1" smtClean="0">
                <a:latin typeface="Times New Roman" pitchFamily="18" charset="0"/>
                <a:cs typeface="Times New Roman" pitchFamily="18" charset="0"/>
              </a:rPr>
              <a:t>piezometreden</a:t>
            </a:r>
            <a:r>
              <a:rPr lang="tr-TR" sz="2500" dirty="0" smtClean="0">
                <a:latin typeface="Times New Roman" pitchFamily="18" charset="0"/>
                <a:cs typeface="Times New Roman" pitchFamily="18" charset="0"/>
              </a:rPr>
              <a:t> bulunan boşluk suyu basıncı değerinin oldukça yüksek olduğu durumda, güvenlik sayısı; bir ağırlık </a:t>
            </a:r>
            <a:r>
              <a:rPr lang="tr-TR" sz="2500" dirty="0" err="1" smtClean="0">
                <a:latin typeface="Times New Roman" pitchFamily="18" charset="0"/>
                <a:cs typeface="Times New Roman" pitchFamily="18" charset="0"/>
              </a:rPr>
              <a:t>palyesi</a:t>
            </a:r>
            <a:r>
              <a:rPr lang="tr-TR" sz="2500" dirty="0" smtClean="0">
                <a:latin typeface="Times New Roman" pitchFamily="18" charset="0"/>
                <a:cs typeface="Times New Roman" pitchFamily="18" charset="0"/>
              </a:rPr>
              <a:t> inşa edilmesi veya bir basınç düşürme kuyusu açılması suretiyle artırılabilir. Ağırlık </a:t>
            </a:r>
            <a:r>
              <a:rPr lang="tr-TR" sz="2500" dirty="0" err="1" smtClean="0">
                <a:latin typeface="Times New Roman" pitchFamily="18" charset="0"/>
                <a:cs typeface="Times New Roman" pitchFamily="18" charset="0"/>
              </a:rPr>
              <a:t>palyesi</a:t>
            </a:r>
            <a:r>
              <a:rPr lang="tr-TR" sz="2500" dirty="0" smtClean="0">
                <a:latin typeface="Times New Roman" pitchFamily="18" charset="0"/>
                <a:cs typeface="Times New Roman" pitchFamily="18" charset="0"/>
              </a:rPr>
              <a:t> düşey gerilme artırılması ve basınç düşürme kuyusu da boşluk suyu basıncının azaltılması suretiyle etkili olur. Önemi projelerde her iki çözümde birlikte kullanılabilir.</a:t>
            </a:r>
            <a:endParaRPr lang="tr-TR" sz="2500" dirty="0">
              <a:latin typeface="Times New Roman" pitchFamily="18" charset="0"/>
              <a:cs typeface="Times New Roman"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188640"/>
            <a:ext cx="9144000" cy="785794"/>
          </a:xfrm>
        </p:spPr>
        <p:txBody>
          <a:bodyPr>
            <a:noAutofit/>
          </a:bodyPr>
          <a:lstStyle/>
          <a:p>
            <a:r>
              <a:rPr lang="tr-TR" sz="3600" dirty="0" smtClean="0">
                <a:solidFill>
                  <a:srgbClr val="FF0000"/>
                </a:solidFill>
                <a:latin typeface="Times New Roman" pitchFamily="18" charset="0"/>
                <a:cs typeface="Times New Roman" pitchFamily="18" charset="0"/>
              </a:rPr>
              <a:t>İnşaat Önlemleri</a:t>
            </a:r>
            <a:endParaRPr lang="tr-TR" sz="3600" dirty="0">
              <a:solidFill>
                <a:srgbClr val="FF0000"/>
              </a:solidFill>
              <a:latin typeface="Times New Roman" pitchFamily="18" charset="0"/>
              <a:cs typeface="Times New Roman" pitchFamily="18" charset="0"/>
            </a:endParaRPr>
          </a:p>
        </p:txBody>
      </p:sp>
      <p:sp>
        <p:nvSpPr>
          <p:cNvPr id="5" name="4 Dikdörtgen"/>
          <p:cNvSpPr/>
          <p:nvPr/>
        </p:nvSpPr>
        <p:spPr>
          <a:xfrm>
            <a:off x="0" y="836712"/>
            <a:ext cx="9144000" cy="3046988"/>
          </a:xfrm>
          <a:prstGeom prst="rect">
            <a:avLst/>
          </a:prstGeom>
        </p:spPr>
        <p:txBody>
          <a:bodyPr wrap="square">
            <a:spAutoFit/>
          </a:bodyPr>
          <a:lstStyle/>
          <a:p>
            <a:r>
              <a:rPr lang="tr-TR" sz="2400" dirty="0" smtClean="0">
                <a:latin typeface="Times New Roman" pitchFamily="18" charset="0"/>
                <a:cs typeface="Times New Roman" pitchFamily="18" charset="0"/>
              </a:rPr>
              <a:t>	Bir dolgu baraj altından oluşacak sızmanın kontrolü için, </a:t>
            </a:r>
            <a:r>
              <a:rPr lang="tr-TR" sz="2400" dirty="0" err="1" smtClean="0">
                <a:latin typeface="Times New Roman" pitchFamily="18" charset="0"/>
                <a:cs typeface="Times New Roman" pitchFamily="18" charset="0"/>
              </a:rPr>
              <a:t>katof</a:t>
            </a:r>
            <a:r>
              <a:rPr lang="tr-TR" sz="2400" dirty="0" smtClean="0">
                <a:latin typeface="Times New Roman" pitchFamily="18" charset="0"/>
                <a:cs typeface="Times New Roman" pitchFamily="18" charset="0"/>
              </a:rPr>
              <a:t> hendekleri, </a:t>
            </a:r>
            <a:r>
              <a:rPr lang="tr-TR" sz="2400" dirty="0" err="1" smtClean="0">
                <a:latin typeface="Times New Roman" pitchFamily="18" charset="0"/>
                <a:cs typeface="Times New Roman" pitchFamily="18" charset="0"/>
              </a:rPr>
              <a:t>paplanş</a:t>
            </a:r>
            <a:r>
              <a:rPr lang="tr-TR" sz="2400" dirty="0" smtClean="0">
                <a:latin typeface="Times New Roman" pitchFamily="18" charset="0"/>
                <a:cs typeface="Times New Roman" pitchFamily="18" charset="0"/>
              </a:rPr>
              <a:t> perdeler, yerinde dökülen beton kazık perdeler, bulamaç hendekleri, enjeksiyon perdeleri ve geçirimsiz malzeme </a:t>
            </a:r>
            <a:r>
              <a:rPr lang="tr-TR" sz="2400" dirty="0" err="1" smtClean="0">
                <a:latin typeface="Times New Roman" pitchFamily="18" charset="0"/>
                <a:cs typeface="Times New Roman" pitchFamily="18" charset="0"/>
              </a:rPr>
              <a:t>blanketi</a:t>
            </a:r>
            <a:r>
              <a:rPr lang="tr-TR" sz="2400" dirty="0" smtClean="0">
                <a:latin typeface="Times New Roman" pitchFamily="18" charset="0"/>
                <a:cs typeface="Times New Roman" pitchFamily="18" charset="0"/>
              </a:rPr>
              <a:t> gibi değişik yöntemler dikkate alınabilir. Sızma kuvvetlerinin kontrol edilmesi ve akımın azaltılması doğrultusunda yukarıda bahsedilen yöntemler, tek başına veya birkaçı bir arada kullanılabilir. </a:t>
            </a:r>
            <a:r>
              <a:rPr lang="tr-TR" sz="2400" dirty="0" err="1" smtClean="0">
                <a:latin typeface="Times New Roman" pitchFamily="18" charset="0"/>
                <a:cs typeface="Times New Roman" pitchFamily="18" charset="0"/>
              </a:rPr>
              <a:t>Powell</a:t>
            </a:r>
            <a:r>
              <a:rPr lang="tr-TR" sz="2400" dirty="0" smtClean="0">
                <a:latin typeface="Times New Roman" pitchFamily="18" charset="0"/>
                <a:cs typeface="Times New Roman" pitchFamily="18" charset="0"/>
              </a:rPr>
              <a:t> ve </a:t>
            </a:r>
            <a:r>
              <a:rPr lang="tr-TR" sz="2400" dirty="0" err="1" smtClean="0">
                <a:latin typeface="Times New Roman" pitchFamily="18" charset="0"/>
                <a:cs typeface="Times New Roman" pitchFamily="18" charset="0"/>
              </a:rPr>
              <a:t>Morgenstern</a:t>
            </a:r>
            <a:r>
              <a:rPr lang="tr-TR" sz="2400" dirty="0" smtClean="0">
                <a:latin typeface="Times New Roman" pitchFamily="18" charset="0"/>
                <a:cs typeface="Times New Roman" pitchFamily="18" charset="0"/>
              </a:rPr>
              <a:t> (1985) farklı </a:t>
            </a:r>
            <a:r>
              <a:rPr lang="tr-TR" sz="2400" dirty="0" err="1" smtClean="0">
                <a:latin typeface="Times New Roman" pitchFamily="18" charset="0"/>
                <a:cs typeface="Times New Roman" pitchFamily="18" charset="0"/>
              </a:rPr>
              <a:t>katof</a:t>
            </a:r>
            <a:r>
              <a:rPr lang="tr-TR" sz="2400" dirty="0" smtClean="0">
                <a:latin typeface="Times New Roman" pitchFamily="18" charset="0"/>
                <a:cs typeface="Times New Roman" pitchFamily="18" charset="0"/>
              </a:rPr>
              <a:t> elemanları için sağlanabilen </a:t>
            </a:r>
            <a:r>
              <a:rPr lang="tr-TR" sz="2400" dirty="0" err="1" smtClean="0">
                <a:latin typeface="Times New Roman" pitchFamily="18" charset="0"/>
                <a:cs typeface="Times New Roman" pitchFamily="18" charset="0"/>
              </a:rPr>
              <a:t>permeabilite</a:t>
            </a:r>
            <a:r>
              <a:rPr lang="tr-TR" sz="2400" dirty="0" smtClean="0">
                <a:latin typeface="Times New Roman" pitchFamily="18" charset="0"/>
                <a:cs typeface="Times New Roman" pitchFamily="18" charset="0"/>
              </a:rPr>
              <a:t> katsayısı aralıklarını tanımlamıştır (Şekil 3).</a:t>
            </a:r>
            <a:endParaRPr lang="tr-TR" sz="2400" dirty="0">
              <a:latin typeface="Times New Roman" pitchFamily="18" charset="0"/>
              <a:cs typeface="Times New Roman" pitchFamily="18" charset="0"/>
            </a:endParaRPr>
          </a:p>
        </p:txBody>
      </p:sp>
      <p:pic>
        <p:nvPicPr>
          <p:cNvPr id="1026" name="Picture 2" descr="C:\Users\Muhammed\Desktop\Baraj Temelleri\xth.JPG"/>
          <p:cNvPicPr>
            <a:picLocks noChangeAspect="1" noChangeArrowheads="1"/>
          </p:cNvPicPr>
          <p:nvPr/>
        </p:nvPicPr>
        <p:blipFill>
          <a:blip r:embed="rId2" cstate="print"/>
          <a:srcRect/>
          <a:stretch>
            <a:fillRect/>
          </a:stretch>
        </p:blipFill>
        <p:spPr bwMode="auto">
          <a:xfrm>
            <a:off x="323528" y="3861048"/>
            <a:ext cx="8568952" cy="2736304"/>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188640"/>
            <a:ext cx="9144000" cy="785794"/>
          </a:xfrm>
        </p:spPr>
        <p:txBody>
          <a:bodyPr>
            <a:noAutofit/>
          </a:bodyPr>
          <a:lstStyle/>
          <a:p>
            <a:r>
              <a:rPr lang="tr-TR" sz="3600" dirty="0" smtClean="0">
                <a:solidFill>
                  <a:srgbClr val="FF0000"/>
                </a:solidFill>
                <a:latin typeface="Times New Roman" pitchFamily="18" charset="0"/>
                <a:cs typeface="Times New Roman" pitchFamily="18" charset="0"/>
              </a:rPr>
              <a:t>İnşaat Önlemleri</a:t>
            </a:r>
            <a:endParaRPr lang="tr-TR" sz="3600" dirty="0">
              <a:solidFill>
                <a:srgbClr val="FF0000"/>
              </a:solidFill>
              <a:latin typeface="Times New Roman" pitchFamily="18" charset="0"/>
              <a:cs typeface="Times New Roman" pitchFamily="18" charset="0"/>
            </a:endParaRPr>
          </a:p>
        </p:txBody>
      </p:sp>
      <p:sp>
        <p:nvSpPr>
          <p:cNvPr id="5" name="4 Dikdörtgen"/>
          <p:cNvSpPr/>
          <p:nvPr/>
        </p:nvSpPr>
        <p:spPr>
          <a:xfrm>
            <a:off x="0" y="836712"/>
            <a:ext cx="9144000" cy="461665"/>
          </a:xfrm>
          <a:prstGeom prst="rect">
            <a:avLst/>
          </a:prstGeom>
        </p:spPr>
        <p:txBody>
          <a:bodyPr wrap="square">
            <a:spAutoFit/>
          </a:bodyPr>
          <a:lstStyle/>
          <a:p>
            <a:endParaRPr lang="tr-TR" sz="2400" dirty="0">
              <a:latin typeface="Times New Roman" pitchFamily="18" charset="0"/>
              <a:cs typeface="Times New Roman" pitchFamily="18" charset="0"/>
            </a:endParaRPr>
          </a:p>
        </p:txBody>
      </p:sp>
      <p:sp>
        <p:nvSpPr>
          <p:cNvPr id="8" name="7 Dikdörtgen"/>
          <p:cNvSpPr/>
          <p:nvPr/>
        </p:nvSpPr>
        <p:spPr>
          <a:xfrm>
            <a:off x="251520" y="836712"/>
            <a:ext cx="6552728" cy="2785378"/>
          </a:xfrm>
          <a:prstGeom prst="rect">
            <a:avLst/>
          </a:prstGeom>
        </p:spPr>
        <p:txBody>
          <a:bodyPr wrap="square">
            <a:spAutoFit/>
          </a:bodyPr>
          <a:lstStyle/>
          <a:p>
            <a:pPr marL="457200" indent="-457200">
              <a:buFont typeface="+mj-lt"/>
              <a:buAutoNum type="arabicPeriod"/>
            </a:pPr>
            <a:r>
              <a:rPr lang="tr-TR" sz="2500" b="1" dirty="0" err="1" smtClean="0">
                <a:latin typeface="Times New Roman" pitchFamily="18" charset="0"/>
                <a:cs typeface="Times New Roman" pitchFamily="18" charset="0"/>
              </a:rPr>
              <a:t>Katof</a:t>
            </a:r>
            <a:r>
              <a:rPr lang="tr-TR" sz="2500" b="1" dirty="0" smtClean="0">
                <a:latin typeface="Times New Roman" pitchFamily="18" charset="0"/>
                <a:cs typeface="Times New Roman" pitchFamily="18" charset="0"/>
              </a:rPr>
              <a:t> Hendekleri</a:t>
            </a:r>
          </a:p>
          <a:p>
            <a:pPr marL="457200" indent="-457200">
              <a:buFont typeface="+mj-lt"/>
              <a:buAutoNum type="arabicPeriod"/>
            </a:pPr>
            <a:r>
              <a:rPr lang="tr-TR" sz="2500" b="1" dirty="0" err="1" smtClean="0">
                <a:latin typeface="Times New Roman" pitchFamily="18" charset="0"/>
                <a:cs typeface="Times New Roman" pitchFamily="18" charset="0"/>
              </a:rPr>
              <a:t>Palplanş</a:t>
            </a:r>
            <a:r>
              <a:rPr lang="tr-TR" sz="2500" b="1" dirty="0" smtClean="0">
                <a:latin typeface="Times New Roman" pitchFamily="18" charset="0"/>
                <a:cs typeface="Times New Roman" pitchFamily="18" charset="0"/>
              </a:rPr>
              <a:t> </a:t>
            </a:r>
            <a:r>
              <a:rPr lang="tr-TR" sz="2500" b="1" dirty="0" err="1" smtClean="0">
                <a:latin typeface="Times New Roman" pitchFamily="18" charset="0"/>
                <a:cs typeface="Times New Roman" pitchFamily="18" charset="0"/>
              </a:rPr>
              <a:t>Katoflar</a:t>
            </a:r>
            <a:r>
              <a:rPr lang="tr-TR" sz="2500" b="1" dirty="0" smtClean="0">
                <a:latin typeface="Times New Roman" pitchFamily="18" charset="0"/>
                <a:cs typeface="Times New Roman" pitchFamily="18" charset="0"/>
              </a:rPr>
              <a:t> </a:t>
            </a:r>
          </a:p>
          <a:p>
            <a:pPr marL="457200" indent="-457200">
              <a:buFont typeface="+mj-lt"/>
              <a:buAutoNum type="arabicPeriod"/>
            </a:pPr>
            <a:r>
              <a:rPr lang="tr-TR" sz="2500" b="1" dirty="0" smtClean="0">
                <a:latin typeface="Times New Roman" pitchFamily="18" charset="0"/>
                <a:cs typeface="Times New Roman" pitchFamily="18" charset="0"/>
              </a:rPr>
              <a:t>Yerinde Dökülen Beton Kazık Perdeler</a:t>
            </a:r>
          </a:p>
          <a:p>
            <a:pPr marL="457200" indent="-457200">
              <a:buFont typeface="+mj-lt"/>
              <a:buAutoNum type="arabicPeriod"/>
            </a:pPr>
            <a:r>
              <a:rPr lang="tr-TR" sz="2500" b="1" dirty="0" err="1" smtClean="0">
                <a:latin typeface="Times New Roman" pitchFamily="18" charset="0"/>
                <a:cs typeface="Times New Roman" pitchFamily="18" charset="0"/>
              </a:rPr>
              <a:t>Palplanş</a:t>
            </a:r>
            <a:r>
              <a:rPr lang="tr-TR" sz="2500" b="1" dirty="0" smtClean="0">
                <a:latin typeface="Times New Roman" pitchFamily="18" charset="0"/>
                <a:cs typeface="Times New Roman" pitchFamily="18" charset="0"/>
              </a:rPr>
              <a:t> </a:t>
            </a:r>
            <a:r>
              <a:rPr lang="tr-TR" sz="2500" b="1" dirty="0" err="1" smtClean="0">
                <a:latin typeface="Times New Roman" pitchFamily="18" charset="0"/>
                <a:cs typeface="Times New Roman" pitchFamily="18" charset="0"/>
              </a:rPr>
              <a:t>Katoflar</a:t>
            </a:r>
            <a:endParaRPr lang="tr-TR" sz="2500" b="1" dirty="0" smtClean="0">
              <a:latin typeface="Times New Roman" pitchFamily="18" charset="0"/>
              <a:cs typeface="Times New Roman" pitchFamily="18" charset="0"/>
            </a:endParaRPr>
          </a:p>
          <a:p>
            <a:pPr marL="457200" indent="-457200">
              <a:buFont typeface="+mj-lt"/>
              <a:buAutoNum type="arabicPeriod"/>
            </a:pPr>
            <a:r>
              <a:rPr lang="tr-TR" sz="2500" b="1" dirty="0" smtClean="0">
                <a:latin typeface="Times New Roman" pitchFamily="18" charset="0"/>
                <a:cs typeface="Times New Roman" pitchFamily="18" charset="0"/>
              </a:rPr>
              <a:t>Bulamaç Hendeği</a:t>
            </a:r>
          </a:p>
          <a:p>
            <a:pPr marL="457200" indent="-457200">
              <a:buFont typeface="+mj-lt"/>
              <a:buAutoNum type="arabicPeriod"/>
            </a:pPr>
            <a:r>
              <a:rPr lang="tr-TR" sz="2500" b="1" dirty="0" smtClean="0">
                <a:latin typeface="Times New Roman" pitchFamily="18" charset="0"/>
                <a:cs typeface="Times New Roman" pitchFamily="18" charset="0"/>
              </a:rPr>
              <a:t>Enjeksiyon Perdesi </a:t>
            </a:r>
          </a:p>
          <a:p>
            <a:pPr marL="457200" indent="-457200">
              <a:buFont typeface="+mj-lt"/>
              <a:buAutoNum type="arabicPeriod"/>
            </a:pPr>
            <a:r>
              <a:rPr lang="tr-TR" sz="2500" b="1" dirty="0" smtClean="0">
                <a:latin typeface="Times New Roman" pitchFamily="18" charset="0"/>
                <a:cs typeface="Times New Roman" pitchFamily="18" charset="0"/>
              </a:rPr>
              <a:t>Diyafram Duvarlar</a:t>
            </a:r>
          </a:p>
        </p:txBody>
      </p:sp>
      <p:pic>
        <p:nvPicPr>
          <p:cNvPr id="3074" name="Picture 2" descr="C:\Users\Muhammed\Desktop\Baraj Temelleri\fgfdg.JPG"/>
          <p:cNvPicPr>
            <a:picLocks noChangeAspect="1" noChangeArrowheads="1"/>
          </p:cNvPicPr>
          <p:nvPr/>
        </p:nvPicPr>
        <p:blipFill>
          <a:blip r:embed="rId2" cstate="print"/>
          <a:srcRect/>
          <a:stretch>
            <a:fillRect/>
          </a:stretch>
        </p:blipFill>
        <p:spPr bwMode="auto">
          <a:xfrm>
            <a:off x="179512" y="3573016"/>
            <a:ext cx="8712968" cy="3076203"/>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Başlık"/>
          <p:cNvSpPr>
            <a:spLocks noGrp="1"/>
          </p:cNvSpPr>
          <p:nvPr>
            <p:ph type="title"/>
          </p:nvPr>
        </p:nvSpPr>
        <p:spPr>
          <a:xfrm>
            <a:off x="0" y="188640"/>
            <a:ext cx="7772400" cy="720080"/>
          </a:xfrm>
        </p:spPr>
        <p:txBody>
          <a:bodyPr>
            <a:noAutofit/>
          </a:bodyPr>
          <a:lstStyle/>
          <a:p>
            <a:r>
              <a:rPr lang="tr-TR" sz="3600" dirty="0" smtClean="0">
                <a:solidFill>
                  <a:srgbClr val="FF0000"/>
                </a:solidFill>
                <a:latin typeface="Times New Roman" pitchFamily="18" charset="0"/>
                <a:cs typeface="Times New Roman" pitchFamily="18" charset="0"/>
              </a:rPr>
              <a:t>Diyafram Duvarlar</a:t>
            </a:r>
            <a:endParaRPr lang="tr-TR" sz="3600" dirty="0">
              <a:solidFill>
                <a:srgbClr val="FF0000"/>
              </a:solidFill>
              <a:latin typeface="Times New Roman" pitchFamily="18" charset="0"/>
              <a:cs typeface="Times New Roman" pitchFamily="18" charset="0"/>
            </a:endParaRPr>
          </a:p>
        </p:txBody>
      </p:sp>
      <p:pic>
        <p:nvPicPr>
          <p:cNvPr id="4098" name="Picture 2" descr="C:\Users\Muhammed\Desktop\Baraj Temelleri\dfgsdh.JPG"/>
          <p:cNvPicPr>
            <a:picLocks noChangeAspect="1" noChangeArrowheads="1"/>
          </p:cNvPicPr>
          <p:nvPr/>
        </p:nvPicPr>
        <p:blipFill>
          <a:blip r:embed="rId2" cstate="print"/>
          <a:srcRect/>
          <a:stretch>
            <a:fillRect/>
          </a:stretch>
        </p:blipFill>
        <p:spPr bwMode="auto">
          <a:xfrm>
            <a:off x="1475656" y="830263"/>
            <a:ext cx="6048672" cy="5839097"/>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Başlık"/>
          <p:cNvSpPr>
            <a:spLocks noGrp="1"/>
          </p:cNvSpPr>
          <p:nvPr>
            <p:ph type="title"/>
          </p:nvPr>
        </p:nvSpPr>
        <p:spPr>
          <a:xfrm>
            <a:off x="0" y="188640"/>
            <a:ext cx="7772400" cy="720080"/>
          </a:xfrm>
        </p:spPr>
        <p:txBody>
          <a:bodyPr>
            <a:noAutofit/>
          </a:bodyPr>
          <a:lstStyle/>
          <a:p>
            <a:r>
              <a:rPr lang="tr-TR" sz="3600" dirty="0" smtClean="0">
                <a:solidFill>
                  <a:srgbClr val="FF0000"/>
                </a:solidFill>
                <a:latin typeface="Times New Roman" pitchFamily="18" charset="0"/>
                <a:cs typeface="Times New Roman" pitchFamily="18" charset="0"/>
              </a:rPr>
              <a:t>Sonuç ve Öneriler</a:t>
            </a:r>
            <a:endParaRPr lang="tr-TR" sz="3600" dirty="0">
              <a:solidFill>
                <a:srgbClr val="FF0000"/>
              </a:solidFill>
              <a:latin typeface="Times New Roman" pitchFamily="18" charset="0"/>
              <a:cs typeface="Times New Roman" pitchFamily="18" charset="0"/>
            </a:endParaRPr>
          </a:p>
        </p:txBody>
      </p:sp>
      <p:sp>
        <p:nvSpPr>
          <p:cNvPr id="5" name="4 Dikdörtgen"/>
          <p:cNvSpPr/>
          <p:nvPr/>
        </p:nvSpPr>
        <p:spPr>
          <a:xfrm>
            <a:off x="0" y="692696"/>
            <a:ext cx="9144000" cy="6001643"/>
          </a:xfrm>
          <a:prstGeom prst="rect">
            <a:avLst/>
          </a:prstGeom>
        </p:spPr>
        <p:txBody>
          <a:bodyPr wrap="square">
            <a:spAutoFit/>
          </a:bodyPr>
          <a:lstStyle/>
          <a:p>
            <a:r>
              <a:rPr lang="tr-TR" sz="2400" dirty="0" smtClean="0">
                <a:latin typeface="Times New Roman" pitchFamily="18" charset="0"/>
                <a:cs typeface="Times New Roman" pitchFamily="18" charset="0"/>
              </a:rPr>
              <a:t>	Bir baraj için arazi çalışmaları, yerel ve bölgesel jeolojik ortamın iyi bilinmesi yönünde olmalı ve bu bölgede inşa edilecek baraj ve göl alanı temel birimi ile ilgili tüm soruları cevaplayabilecek kapsamda yapılmalıdır. Baraj yeri ve rezervuar alanında yapılacak bu tip çalışmalar, görevli </a:t>
            </a:r>
            <a:r>
              <a:rPr lang="tr-TR" sz="2400" dirty="0" err="1" smtClean="0">
                <a:latin typeface="Times New Roman" pitchFamily="18" charset="0"/>
                <a:cs typeface="Times New Roman" pitchFamily="18" charset="0"/>
              </a:rPr>
              <a:t>geoteknik</a:t>
            </a:r>
            <a:r>
              <a:rPr lang="tr-TR" sz="2400" dirty="0" smtClean="0">
                <a:latin typeface="Times New Roman" pitchFamily="18" charset="0"/>
                <a:cs typeface="Times New Roman" pitchFamily="18" charset="0"/>
              </a:rPr>
              <a:t> mühendisi tarafından tüm bilinmeyenleri ortaya koyacak ve açıklayacak şekilde yönlendirilmelidir. Bu amaçla, çalışma alanında karşılaşılan her tip malzeme için olası problemler sıralanmalı ve bu problemler soru şeklinde ifade edilerek sistematik bir sorgulama yapılmalıdır. Planlamacılar ve özellikle projeciler, bu </a:t>
            </a:r>
            <a:r>
              <a:rPr lang="tr-TR" sz="2400" dirty="0" err="1" smtClean="0">
                <a:latin typeface="Times New Roman" pitchFamily="18" charset="0"/>
                <a:cs typeface="Times New Roman" pitchFamily="18" charset="0"/>
              </a:rPr>
              <a:t>geoteknik</a:t>
            </a:r>
            <a:r>
              <a:rPr lang="tr-TR" sz="2400" dirty="0" smtClean="0">
                <a:latin typeface="Times New Roman" pitchFamily="18" charset="0"/>
                <a:cs typeface="Times New Roman" pitchFamily="18" charset="0"/>
              </a:rPr>
              <a:t> sorgulamanın mutlaka yapıldığını gördükten ve tatmin olduktan sonra çalışmalarını sürdürmelidirler. </a:t>
            </a:r>
          </a:p>
          <a:p>
            <a:r>
              <a:rPr lang="tr-TR" sz="2400" dirty="0" smtClean="0">
                <a:latin typeface="Times New Roman" pitchFamily="18" charset="0"/>
                <a:cs typeface="Times New Roman" pitchFamily="18" charset="0"/>
              </a:rPr>
              <a:t>	Taneli zeminlerden numune alma zorluğu bulunmaktadır. Bu tip zeminlerde, ancak özel bazı teknikler ile işlem yapılabilmektedir. Ülkemizde bu teknikler henüz kullanılmamaktadır. Gevşek taneli zeminlerin kayma dayanımının projelendirme öncesinde bilinmesinde fayda vardır. </a:t>
            </a:r>
            <a:endParaRPr lang="tr-TR" sz="2400" dirty="0">
              <a:latin typeface="Times New Roman" pitchFamily="18" charset="0"/>
              <a:cs typeface="Times New Roman"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Başlık"/>
          <p:cNvSpPr>
            <a:spLocks noGrp="1"/>
          </p:cNvSpPr>
          <p:nvPr>
            <p:ph type="title"/>
          </p:nvPr>
        </p:nvSpPr>
        <p:spPr>
          <a:xfrm>
            <a:off x="0" y="188640"/>
            <a:ext cx="7772400" cy="720080"/>
          </a:xfrm>
        </p:spPr>
        <p:txBody>
          <a:bodyPr>
            <a:noAutofit/>
          </a:bodyPr>
          <a:lstStyle/>
          <a:p>
            <a:r>
              <a:rPr lang="tr-TR" sz="3600" dirty="0" smtClean="0">
                <a:solidFill>
                  <a:srgbClr val="FF0000"/>
                </a:solidFill>
                <a:latin typeface="Times New Roman" pitchFamily="18" charset="0"/>
                <a:cs typeface="Times New Roman" pitchFamily="18" charset="0"/>
              </a:rPr>
              <a:t>Sonuç ve Öneriler</a:t>
            </a:r>
            <a:endParaRPr lang="tr-TR" sz="3600" dirty="0">
              <a:solidFill>
                <a:srgbClr val="FF0000"/>
              </a:solidFill>
              <a:latin typeface="Times New Roman" pitchFamily="18" charset="0"/>
              <a:cs typeface="Times New Roman" pitchFamily="18" charset="0"/>
            </a:endParaRPr>
          </a:p>
        </p:txBody>
      </p:sp>
      <p:sp>
        <p:nvSpPr>
          <p:cNvPr id="5" name="4 Dikdörtgen"/>
          <p:cNvSpPr/>
          <p:nvPr/>
        </p:nvSpPr>
        <p:spPr>
          <a:xfrm>
            <a:off x="0" y="908720"/>
            <a:ext cx="9144000" cy="4893647"/>
          </a:xfrm>
          <a:prstGeom prst="rect">
            <a:avLst/>
          </a:prstGeom>
        </p:spPr>
        <p:txBody>
          <a:bodyPr wrap="square">
            <a:spAutoFit/>
          </a:bodyPr>
          <a:lstStyle/>
          <a:p>
            <a:r>
              <a:rPr lang="tr-TR" sz="2400" dirty="0" smtClean="0">
                <a:latin typeface="Times New Roman" pitchFamily="18" charset="0"/>
                <a:cs typeface="Times New Roman" pitchFamily="18" charset="0"/>
              </a:rPr>
              <a:t>Bunun için gevşek konumdaki bu tip zeminler için öncelikle izafi sıkılık değerleri belirlenmeli ve bu belirlenen değerler esasında hazırlanan numuneler üzerinde kayma dayanımı deneyleri, özellikle üç eksenli basınç deneyleri yapılmalıdır. Bu husus, bağlayıcı bir hüküm olarak mutlak suretle genel teknik şartnamede yer almaktadır. </a:t>
            </a:r>
          </a:p>
          <a:p>
            <a:r>
              <a:rPr lang="tr-TR" sz="2400" dirty="0" smtClean="0">
                <a:latin typeface="Times New Roman" pitchFamily="18" charset="0"/>
                <a:cs typeface="Times New Roman" pitchFamily="18" charset="0"/>
              </a:rPr>
              <a:t>	Baraj mühendisliğinde geçirimli temel zemini, genellikle alüvyon olarak tanımlanmaktadır. Halbuki bu malzemenin taşkın ovası depoziti, delta, </a:t>
            </a:r>
            <a:r>
              <a:rPr lang="tr-TR" sz="2400" dirty="0" err="1" smtClean="0">
                <a:latin typeface="Times New Roman" pitchFamily="18" charset="0"/>
                <a:cs typeface="Times New Roman" pitchFamily="18" charset="0"/>
              </a:rPr>
              <a:t>lakustrin</a:t>
            </a:r>
            <a:r>
              <a:rPr lang="tr-TR" sz="2400" dirty="0" smtClean="0">
                <a:latin typeface="Times New Roman" pitchFamily="18" charset="0"/>
                <a:cs typeface="Times New Roman" pitchFamily="18" charset="0"/>
              </a:rPr>
              <a:t>, </a:t>
            </a:r>
            <a:r>
              <a:rPr lang="tr-TR" sz="2400" dirty="0" err="1" smtClean="0">
                <a:latin typeface="Times New Roman" pitchFamily="18" charset="0"/>
                <a:cs typeface="Times New Roman" pitchFamily="18" charset="0"/>
              </a:rPr>
              <a:t>sebka</a:t>
            </a:r>
            <a:r>
              <a:rPr lang="tr-TR" sz="2400" dirty="0" smtClean="0">
                <a:latin typeface="Times New Roman" pitchFamily="18" charset="0"/>
                <a:cs typeface="Times New Roman" pitchFamily="18" charset="0"/>
              </a:rPr>
              <a:t> gibi değişik oluşum biçimleri vardır. Temel zeminde yer alan </a:t>
            </a:r>
            <a:r>
              <a:rPr lang="tr-TR" sz="2400" dirty="0" err="1" smtClean="0">
                <a:latin typeface="Times New Roman" pitchFamily="18" charset="0"/>
                <a:cs typeface="Times New Roman" pitchFamily="18" charset="0"/>
              </a:rPr>
              <a:t>alüvyonal</a:t>
            </a:r>
            <a:r>
              <a:rPr lang="tr-TR" sz="2400" dirty="0" smtClean="0">
                <a:latin typeface="Times New Roman" pitchFamily="18" charset="0"/>
                <a:cs typeface="Times New Roman" pitchFamily="18" charset="0"/>
              </a:rPr>
              <a:t> malzeme, son projelendirme öncesi yapılacak </a:t>
            </a:r>
            <a:r>
              <a:rPr lang="tr-TR" sz="2400" dirty="0" err="1" smtClean="0">
                <a:latin typeface="Times New Roman" pitchFamily="18" charset="0"/>
                <a:cs typeface="Times New Roman" pitchFamily="18" charset="0"/>
              </a:rPr>
              <a:t>geoteknik</a:t>
            </a:r>
            <a:r>
              <a:rPr lang="tr-TR" sz="2400" dirty="0" smtClean="0">
                <a:latin typeface="Times New Roman" pitchFamily="18" charset="0"/>
                <a:cs typeface="Times New Roman" pitchFamily="18" charset="0"/>
              </a:rPr>
              <a:t> çalışmalarda ayırt edilmeli ve bu zeminler için olası problemler ortaya konularak çözümler önerilmelidir. Sonradan çözümü oldukça zor sorunlar yaratan rüzgar depozitleri için de aynı çalışmalar yapılmalıdır.</a:t>
            </a:r>
            <a:endParaRPr lang="tr-TR" sz="2400" dirty="0">
              <a:latin typeface="Times New Roman" pitchFamily="18" charset="0"/>
              <a:cs typeface="Times New Roman" pitchFamily="18"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Muhammed\Desktop\Baraj Temelleri\Derivasyon Tüneli\tesviye_batonu_haz_rl_k.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4" name="3 Başlık"/>
          <p:cNvSpPr>
            <a:spLocks noGrp="1"/>
          </p:cNvSpPr>
          <p:nvPr>
            <p:ph type="title"/>
          </p:nvPr>
        </p:nvSpPr>
        <p:spPr>
          <a:xfrm>
            <a:off x="899592" y="188640"/>
            <a:ext cx="7772400" cy="1080120"/>
          </a:xfrm>
        </p:spPr>
        <p:txBody>
          <a:bodyPr>
            <a:normAutofit fontScale="90000"/>
          </a:bodyPr>
          <a:lstStyle/>
          <a:p>
            <a:pPr algn="ctr"/>
            <a:r>
              <a:rPr lang="tr-TR" b="1" dirty="0" smtClean="0">
                <a:solidFill>
                  <a:srgbClr val="FF0000"/>
                </a:solidFill>
                <a:latin typeface="Times New Roman" pitchFamily="18" charset="0"/>
                <a:cs typeface="Times New Roman" pitchFamily="18" charset="0"/>
              </a:rPr>
              <a:t>Fotoğraflarla Bir Baraj Temeli</a:t>
            </a:r>
            <a:br>
              <a:rPr lang="tr-TR" b="1" dirty="0" smtClean="0">
                <a:solidFill>
                  <a:srgbClr val="FF0000"/>
                </a:solidFill>
                <a:latin typeface="Times New Roman" pitchFamily="18" charset="0"/>
                <a:cs typeface="Times New Roman" pitchFamily="18" charset="0"/>
              </a:rPr>
            </a:br>
            <a:r>
              <a:rPr lang="tr-TR" b="1" dirty="0" smtClean="0">
                <a:solidFill>
                  <a:schemeClr val="bg1">
                    <a:lumMod val="95000"/>
                  </a:schemeClr>
                </a:solidFill>
                <a:latin typeface="Times New Roman" pitchFamily="18" charset="0"/>
                <a:cs typeface="Times New Roman" pitchFamily="18" charset="0"/>
              </a:rPr>
              <a:t>Derivasyon Tüneli</a:t>
            </a:r>
            <a:endParaRPr lang="tr-TR" b="1" dirty="0">
              <a:solidFill>
                <a:schemeClr val="bg1">
                  <a:lumMod val="95000"/>
                </a:schemeClr>
              </a:solidFill>
              <a:latin typeface="Times New Roman" pitchFamily="18" charset="0"/>
              <a:cs typeface="Times New Roman" pitchFamily="18"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Muhammed\Desktop\Baraj Temelleri\Derivasyon Tüneli\tesviye_baetonu_d_k_m_.jpg"/>
          <p:cNvPicPr>
            <a:picLocks noChangeAspect="1" noChangeArrowheads="1"/>
          </p:cNvPicPr>
          <p:nvPr/>
        </p:nvPicPr>
        <p:blipFill>
          <a:blip r:embed="rId2" cstate="print"/>
          <a:srcRect/>
          <a:stretch>
            <a:fillRect/>
          </a:stretch>
        </p:blipFill>
        <p:spPr bwMode="auto">
          <a:xfrm>
            <a:off x="0" y="-1"/>
            <a:ext cx="9144000" cy="6881813"/>
          </a:xfrm>
          <a:prstGeom prst="rect">
            <a:avLst/>
          </a:prstGeom>
          <a:noFill/>
        </p:spPr>
      </p:pic>
      <p:sp>
        <p:nvSpPr>
          <p:cNvPr id="4" name="3 Başlık"/>
          <p:cNvSpPr>
            <a:spLocks noGrp="1"/>
          </p:cNvSpPr>
          <p:nvPr>
            <p:ph type="title"/>
          </p:nvPr>
        </p:nvSpPr>
        <p:spPr>
          <a:xfrm>
            <a:off x="899592" y="188640"/>
            <a:ext cx="7772400" cy="1080120"/>
          </a:xfrm>
        </p:spPr>
        <p:txBody>
          <a:bodyPr>
            <a:normAutofit fontScale="90000"/>
          </a:bodyPr>
          <a:lstStyle/>
          <a:p>
            <a:pPr algn="ctr"/>
            <a:r>
              <a:rPr lang="tr-TR" b="1" dirty="0" smtClean="0">
                <a:solidFill>
                  <a:srgbClr val="FF0000"/>
                </a:solidFill>
                <a:latin typeface="Times New Roman" pitchFamily="18" charset="0"/>
                <a:cs typeface="Times New Roman" pitchFamily="18" charset="0"/>
              </a:rPr>
              <a:t>Fotoğraflarla Bir Baraj Temeli</a:t>
            </a:r>
            <a:br>
              <a:rPr lang="tr-TR" b="1" dirty="0" smtClean="0">
                <a:solidFill>
                  <a:srgbClr val="FF0000"/>
                </a:solidFill>
                <a:latin typeface="Times New Roman" pitchFamily="18" charset="0"/>
                <a:cs typeface="Times New Roman" pitchFamily="18" charset="0"/>
              </a:rPr>
            </a:br>
            <a:r>
              <a:rPr lang="tr-TR" b="1" dirty="0" smtClean="0">
                <a:solidFill>
                  <a:schemeClr val="bg1">
                    <a:lumMod val="95000"/>
                  </a:schemeClr>
                </a:solidFill>
                <a:latin typeface="Times New Roman" pitchFamily="18" charset="0"/>
                <a:cs typeface="Times New Roman" pitchFamily="18" charset="0"/>
              </a:rPr>
              <a:t>Derivasyon Tüneli</a:t>
            </a:r>
            <a:endParaRPr lang="tr-TR" b="1" dirty="0">
              <a:solidFill>
                <a:schemeClr val="bg1">
                  <a:lumMod val="95000"/>
                </a:schemeClr>
              </a:solidFill>
              <a:latin typeface="Times New Roman" pitchFamily="18" charset="0"/>
              <a:cs typeface="Times New Roman" pitchFamily="18"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Muhammed\Desktop\Baraj Temelleri\Derivasyon Tüneli\_nvert_alt_donat__yerle_tiriliyor.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4" name="3 Başlık"/>
          <p:cNvSpPr>
            <a:spLocks noGrp="1"/>
          </p:cNvSpPr>
          <p:nvPr>
            <p:ph type="title"/>
          </p:nvPr>
        </p:nvSpPr>
        <p:spPr>
          <a:xfrm>
            <a:off x="899592" y="188640"/>
            <a:ext cx="7772400" cy="1080120"/>
          </a:xfrm>
        </p:spPr>
        <p:txBody>
          <a:bodyPr>
            <a:normAutofit fontScale="90000"/>
          </a:bodyPr>
          <a:lstStyle/>
          <a:p>
            <a:pPr algn="ctr"/>
            <a:r>
              <a:rPr lang="tr-TR" b="1" dirty="0" smtClean="0">
                <a:solidFill>
                  <a:srgbClr val="FF0000"/>
                </a:solidFill>
                <a:latin typeface="Times New Roman" pitchFamily="18" charset="0"/>
                <a:cs typeface="Times New Roman" pitchFamily="18" charset="0"/>
              </a:rPr>
              <a:t>Fotoğraflarla Bir Baraj Temeli</a:t>
            </a:r>
            <a:br>
              <a:rPr lang="tr-TR" b="1" dirty="0" smtClean="0">
                <a:solidFill>
                  <a:srgbClr val="FF0000"/>
                </a:solidFill>
                <a:latin typeface="Times New Roman" pitchFamily="18" charset="0"/>
                <a:cs typeface="Times New Roman" pitchFamily="18" charset="0"/>
              </a:rPr>
            </a:br>
            <a:r>
              <a:rPr lang="tr-TR" b="1" dirty="0" smtClean="0">
                <a:solidFill>
                  <a:schemeClr val="bg1">
                    <a:lumMod val="95000"/>
                  </a:schemeClr>
                </a:solidFill>
                <a:latin typeface="Times New Roman" pitchFamily="18" charset="0"/>
                <a:cs typeface="Times New Roman" pitchFamily="18" charset="0"/>
              </a:rPr>
              <a:t>Derivasyon Tüneli</a:t>
            </a:r>
            <a:endParaRPr lang="tr-TR" b="1" dirty="0">
              <a:solidFill>
                <a:schemeClr val="bg1">
                  <a:lumMod val="95000"/>
                </a:schemeClr>
              </a:solidFill>
              <a:latin typeface="Times New Roman" pitchFamily="18" charset="0"/>
              <a:cs typeface="Times New Roman" pitchFamily="18"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Muhammed\Desktop\Baraj Temelleri\Derivasyon Tüneli\_nvert_betonu_d_k_lm__.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4" name="3 Başlık"/>
          <p:cNvSpPr>
            <a:spLocks noGrp="1"/>
          </p:cNvSpPr>
          <p:nvPr>
            <p:ph type="title"/>
          </p:nvPr>
        </p:nvSpPr>
        <p:spPr>
          <a:xfrm>
            <a:off x="899592" y="188640"/>
            <a:ext cx="7772400" cy="1080120"/>
          </a:xfrm>
        </p:spPr>
        <p:txBody>
          <a:bodyPr>
            <a:normAutofit fontScale="90000"/>
          </a:bodyPr>
          <a:lstStyle/>
          <a:p>
            <a:pPr algn="ctr"/>
            <a:r>
              <a:rPr lang="tr-TR" b="1" dirty="0" smtClean="0">
                <a:solidFill>
                  <a:srgbClr val="FF0000"/>
                </a:solidFill>
                <a:latin typeface="Times New Roman" pitchFamily="18" charset="0"/>
                <a:cs typeface="Times New Roman" pitchFamily="18" charset="0"/>
              </a:rPr>
              <a:t>Fotoğraflarla Bir Baraj Temeli</a:t>
            </a:r>
            <a:br>
              <a:rPr lang="tr-TR" b="1" dirty="0" smtClean="0">
                <a:solidFill>
                  <a:srgbClr val="FF0000"/>
                </a:solidFill>
                <a:latin typeface="Times New Roman" pitchFamily="18" charset="0"/>
                <a:cs typeface="Times New Roman" pitchFamily="18" charset="0"/>
              </a:rPr>
            </a:br>
            <a:r>
              <a:rPr lang="tr-TR" b="1" dirty="0" smtClean="0">
                <a:solidFill>
                  <a:schemeClr val="bg1">
                    <a:lumMod val="95000"/>
                  </a:schemeClr>
                </a:solidFill>
                <a:latin typeface="Times New Roman" pitchFamily="18" charset="0"/>
                <a:cs typeface="Times New Roman" pitchFamily="18" charset="0"/>
              </a:rPr>
              <a:t>Derivasyon Tüneli</a:t>
            </a:r>
            <a:endParaRPr lang="tr-TR" b="1" dirty="0">
              <a:solidFill>
                <a:schemeClr val="bg1">
                  <a:lumMod val="95000"/>
                </a:schemeClr>
              </a:solidFill>
              <a:latin typeface="Times New Roman" pitchFamily="18" charset="0"/>
              <a:cs typeface="Times New Roman" pitchFamily="18"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Users\Muhammed\Desktop\Baraj Temelleri\Derivasyon Tüneli\_nvert_donat_lar_.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4" name="3 Başlık"/>
          <p:cNvSpPr>
            <a:spLocks noGrp="1"/>
          </p:cNvSpPr>
          <p:nvPr>
            <p:ph type="title"/>
          </p:nvPr>
        </p:nvSpPr>
        <p:spPr>
          <a:xfrm>
            <a:off x="899592" y="188640"/>
            <a:ext cx="7772400" cy="1080120"/>
          </a:xfrm>
        </p:spPr>
        <p:txBody>
          <a:bodyPr>
            <a:normAutofit fontScale="90000"/>
          </a:bodyPr>
          <a:lstStyle/>
          <a:p>
            <a:pPr algn="ctr"/>
            <a:r>
              <a:rPr lang="tr-TR" b="1" dirty="0" smtClean="0">
                <a:solidFill>
                  <a:srgbClr val="FF0000"/>
                </a:solidFill>
                <a:latin typeface="Times New Roman" pitchFamily="18" charset="0"/>
                <a:cs typeface="Times New Roman" pitchFamily="18" charset="0"/>
              </a:rPr>
              <a:t>Fotoğraflarla Bir Baraj Temeli</a:t>
            </a:r>
            <a:br>
              <a:rPr lang="tr-TR" b="1" dirty="0" smtClean="0">
                <a:solidFill>
                  <a:srgbClr val="FF0000"/>
                </a:solidFill>
                <a:latin typeface="Times New Roman" pitchFamily="18" charset="0"/>
                <a:cs typeface="Times New Roman" pitchFamily="18" charset="0"/>
              </a:rPr>
            </a:br>
            <a:r>
              <a:rPr lang="tr-TR" b="1" dirty="0" smtClean="0">
                <a:solidFill>
                  <a:schemeClr val="tx1"/>
                </a:solidFill>
                <a:latin typeface="Times New Roman" pitchFamily="18" charset="0"/>
                <a:cs typeface="Times New Roman" pitchFamily="18" charset="0"/>
              </a:rPr>
              <a:t>Derivasyon Tüneli</a:t>
            </a:r>
            <a:endParaRPr lang="tr-TR" b="1" dirty="0">
              <a:solidFill>
                <a:schemeClr val="tx1"/>
              </a:solidFill>
              <a:latin typeface="Times New Roman" pitchFamily="18" charset="0"/>
              <a:cs typeface="Times New Roman" pitchFamily="18"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Users\Muhammed\Desktop\Baraj Temelleri\Derivasyon Tüneli\_nvert_kal_b_.jpg"/>
          <p:cNvPicPr>
            <a:picLocks noChangeAspect="1" noChangeArrowheads="1"/>
          </p:cNvPicPr>
          <p:nvPr/>
        </p:nvPicPr>
        <p:blipFill>
          <a:blip r:embed="rId2" cstate="print"/>
          <a:srcRect/>
          <a:stretch>
            <a:fillRect/>
          </a:stretch>
        </p:blipFill>
        <p:spPr bwMode="auto">
          <a:xfrm>
            <a:off x="0" y="0"/>
            <a:ext cx="9164587" cy="6858000"/>
          </a:xfrm>
          <a:prstGeom prst="rect">
            <a:avLst/>
          </a:prstGeom>
          <a:noFill/>
        </p:spPr>
      </p:pic>
      <p:sp>
        <p:nvSpPr>
          <p:cNvPr id="4" name="3 Başlık"/>
          <p:cNvSpPr>
            <a:spLocks noGrp="1"/>
          </p:cNvSpPr>
          <p:nvPr>
            <p:ph type="title"/>
          </p:nvPr>
        </p:nvSpPr>
        <p:spPr>
          <a:xfrm>
            <a:off x="899592" y="188640"/>
            <a:ext cx="7772400" cy="1080120"/>
          </a:xfrm>
        </p:spPr>
        <p:txBody>
          <a:bodyPr>
            <a:normAutofit fontScale="90000"/>
          </a:bodyPr>
          <a:lstStyle/>
          <a:p>
            <a:pPr algn="ctr"/>
            <a:r>
              <a:rPr lang="tr-TR" b="1" dirty="0" smtClean="0">
                <a:solidFill>
                  <a:srgbClr val="FF0000"/>
                </a:solidFill>
                <a:latin typeface="Times New Roman" pitchFamily="18" charset="0"/>
                <a:cs typeface="Times New Roman" pitchFamily="18" charset="0"/>
              </a:rPr>
              <a:t>Fotoğraflarla Bir Baraj Temeli</a:t>
            </a:r>
            <a:br>
              <a:rPr lang="tr-TR" b="1" dirty="0" smtClean="0">
                <a:solidFill>
                  <a:srgbClr val="FF0000"/>
                </a:solidFill>
                <a:latin typeface="Times New Roman" pitchFamily="18" charset="0"/>
                <a:cs typeface="Times New Roman" pitchFamily="18" charset="0"/>
              </a:rPr>
            </a:br>
            <a:r>
              <a:rPr lang="tr-TR" b="1" dirty="0" smtClean="0">
                <a:solidFill>
                  <a:schemeClr val="bg1">
                    <a:lumMod val="95000"/>
                  </a:schemeClr>
                </a:solidFill>
                <a:latin typeface="Times New Roman" pitchFamily="18" charset="0"/>
                <a:cs typeface="Times New Roman" pitchFamily="18" charset="0"/>
              </a:rPr>
              <a:t>Derivasyon Tüneli</a:t>
            </a:r>
            <a:endParaRPr lang="tr-TR" b="1" dirty="0">
              <a:solidFill>
                <a:schemeClr val="bg1">
                  <a:lumMod val="95000"/>
                </a:schemeClr>
              </a:solidFill>
              <a:latin typeface="Times New Roman" pitchFamily="18" charset="0"/>
              <a:cs typeface="Times New Roman" pitchFamily="18"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Users\Muhammed\Desktop\Baraj Temelleri\Derivasyon Tüneli\donat__yerle_tirme__skelesi.jpg"/>
          <p:cNvPicPr>
            <a:picLocks noChangeAspect="1" noChangeArrowheads="1"/>
          </p:cNvPicPr>
          <p:nvPr/>
        </p:nvPicPr>
        <p:blipFill>
          <a:blip r:embed="rId2" cstate="print"/>
          <a:srcRect/>
          <a:stretch>
            <a:fillRect/>
          </a:stretch>
        </p:blipFill>
        <p:spPr bwMode="auto">
          <a:xfrm>
            <a:off x="-1" y="0"/>
            <a:ext cx="9153273" cy="6858000"/>
          </a:xfrm>
          <a:prstGeom prst="rect">
            <a:avLst/>
          </a:prstGeom>
          <a:noFill/>
        </p:spPr>
      </p:pic>
      <p:sp>
        <p:nvSpPr>
          <p:cNvPr id="4" name="3 Başlık"/>
          <p:cNvSpPr>
            <a:spLocks noGrp="1"/>
          </p:cNvSpPr>
          <p:nvPr>
            <p:ph type="title"/>
          </p:nvPr>
        </p:nvSpPr>
        <p:spPr>
          <a:xfrm>
            <a:off x="899592" y="188640"/>
            <a:ext cx="7772400" cy="1080120"/>
          </a:xfrm>
        </p:spPr>
        <p:txBody>
          <a:bodyPr>
            <a:normAutofit fontScale="90000"/>
          </a:bodyPr>
          <a:lstStyle/>
          <a:p>
            <a:pPr algn="ctr"/>
            <a:r>
              <a:rPr lang="tr-TR" b="1" dirty="0" smtClean="0">
                <a:solidFill>
                  <a:srgbClr val="FF0000"/>
                </a:solidFill>
                <a:latin typeface="Times New Roman" pitchFamily="18" charset="0"/>
                <a:cs typeface="Times New Roman" pitchFamily="18" charset="0"/>
              </a:rPr>
              <a:t>Fotoğraflarla Bir Baraj Temeli</a:t>
            </a:r>
            <a:br>
              <a:rPr lang="tr-TR" b="1" dirty="0" smtClean="0">
                <a:solidFill>
                  <a:srgbClr val="FF0000"/>
                </a:solidFill>
                <a:latin typeface="Times New Roman" pitchFamily="18" charset="0"/>
                <a:cs typeface="Times New Roman" pitchFamily="18" charset="0"/>
              </a:rPr>
            </a:br>
            <a:r>
              <a:rPr lang="tr-TR" b="1" dirty="0" smtClean="0">
                <a:solidFill>
                  <a:schemeClr val="bg1">
                    <a:lumMod val="95000"/>
                  </a:schemeClr>
                </a:solidFill>
                <a:latin typeface="Times New Roman" pitchFamily="18" charset="0"/>
                <a:cs typeface="Times New Roman" pitchFamily="18" charset="0"/>
              </a:rPr>
              <a:t>Derivasyon Tüneli</a:t>
            </a:r>
            <a:endParaRPr lang="tr-TR" b="1" dirty="0">
              <a:solidFill>
                <a:schemeClr val="bg1">
                  <a:lumMod val="95000"/>
                </a:schemeClr>
              </a:solidFill>
              <a:latin typeface="Times New Roman" pitchFamily="18" charset="0"/>
              <a:cs typeface="Times New Roman" pitchFamily="18"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Users\Muhammed\Desktop\Baraj Temelleri\Derivasyon Tüneli\kemer_batonu_d_k_m_.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4" name="3 Başlık"/>
          <p:cNvSpPr>
            <a:spLocks noGrp="1"/>
          </p:cNvSpPr>
          <p:nvPr>
            <p:ph type="title"/>
          </p:nvPr>
        </p:nvSpPr>
        <p:spPr>
          <a:xfrm>
            <a:off x="899592" y="188640"/>
            <a:ext cx="7772400" cy="1080120"/>
          </a:xfrm>
        </p:spPr>
        <p:txBody>
          <a:bodyPr>
            <a:normAutofit fontScale="90000"/>
          </a:bodyPr>
          <a:lstStyle/>
          <a:p>
            <a:pPr algn="ctr"/>
            <a:r>
              <a:rPr lang="tr-TR" b="1" dirty="0" smtClean="0">
                <a:solidFill>
                  <a:srgbClr val="FF0000"/>
                </a:solidFill>
                <a:latin typeface="Times New Roman" pitchFamily="18" charset="0"/>
                <a:cs typeface="Times New Roman" pitchFamily="18" charset="0"/>
              </a:rPr>
              <a:t>Fotoğraflarla Bir Baraj Temeli</a:t>
            </a:r>
            <a:br>
              <a:rPr lang="tr-TR" b="1" dirty="0" smtClean="0">
                <a:solidFill>
                  <a:srgbClr val="FF0000"/>
                </a:solidFill>
                <a:latin typeface="Times New Roman" pitchFamily="18" charset="0"/>
                <a:cs typeface="Times New Roman" pitchFamily="18" charset="0"/>
              </a:rPr>
            </a:br>
            <a:r>
              <a:rPr lang="tr-TR" b="1" dirty="0" smtClean="0">
                <a:solidFill>
                  <a:schemeClr val="bg1">
                    <a:lumMod val="95000"/>
                  </a:schemeClr>
                </a:solidFill>
                <a:latin typeface="Times New Roman" pitchFamily="18" charset="0"/>
                <a:cs typeface="Times New Roman" pitchFamily="18" charset="0"/>
              </a:rPr>
              <a:t>Derivasyon Tüneli</a:t>
            </a:r>
            <a:endParaRPr lang="tr-TR" b="1" dirty="0">
              <a:solidFill>
                <a:schemeClr val="bg1">
                  <a:lumMod val="95000"/>
                </a:schemeClr>
              </a:solidFill>
              <a:latin typeface="Times New Roman" pitchFamily="18" charset="0"/>
              <a:cs typeface="Times New Roman" pitchFamily="18"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C:\Users\Muhammed\Desktop\Baraj Temelleri\Derivasyon Tüneli\kemer_kal_b__2.jpg"/>
          <p:cNvPicPr>
            <a:picLocks noChangeAspect="1" noChangeArrowheads="1"/>
          </p:cNvPicPr>
          <p:nvPr/>
        </p:nvPicPr>
        <p:blipFill>
          <a:blip r:embed="rId2" cstate="print"/>
          <a:srcRect/>
          <a:stretch>
            <a:fillRect/>
          </a:stretch>
        </p:blipFill>
        <p:spPr bwMode="auto">
          <a:xfrm>
            <a:off x="-1" y="0"/>
            <a:ext cx="9197765" cy="6858000"/>
          </a:xfrm>
          <a:prstGeom prst="rect">
            <a:avLst/>
          </a:prstGeom>
          <a:noFill/>
        </p:spPr>
      </p:pic>
      <p:sp>
        <p:nvSpPr>
          <p:cNvPr id="4" name="3 Başlık"/>
          <p:cNvSpPr>
            <a:spLocks noGrp="1"/>
          </p:cNvSpPr>
          <p:nvPr>
            <p:ph type="title"/>
          </p:nvPr>
        </p:nvSpPr>
        <p:spPr>
          <a:xfrm>
            <a:off x="899592" y="188640"/>
            <a:ext cx="7772400" cy="1080120"/>
          </a:xfrm>
        </p:spPr>
        <p:txBody>
          <a:bodyPr>
            <a:normAutofit fontScale="90000"/>
          </a:bodyPr>
          <a:lstStyle/>
          <a:p>
            <a:pPr algn="ctr"/>
            <a:r>
              <a:rPr lang="tr-TR" b="1" dirty="0" smtClean="0">
                <a:solidFill>
                  <a:srgbClr val="FF0000"/>
                </a:solidFill>
                <a:latin typeface="Times New Roman" pitchFamily="18" charset="0"/>
                <a:cs typeface="Times New Roman" pitchFamily="18" charset="0"/>
              </a:rPr>
              <a:t>Fotoğraflarla Bir Baraj Temeli</a:t>
            </a:r>
            <a:br>
              <a:rPr lang="tr-TR" b="1" dirty="0" smtClean="0">
                <a:solidFill>
                  <a:srgbClr val="FF0000"/>
                </a:solidFill>
                <a:latin typeface="Times New Roman" pitchFamily="18" charset="0"/>
                <a:cs typeface="Times New Roman" pitchFamily="18" charset="0"/>
              </a:rPr>
            </a:br>
            <a:r>
              <a:rPr lang="tr-TR" b="1" dirty="0" smtClean="0">
                <a:solidFill>
                  <a:schemeClr val="bg1">
                    <a:lumMod val="95000"/>
                  </a:schemeClr>
                </a:solidFill>
                <a:latin typeface="Times New Roman" pitchFamily="18" charset="0"/>
                <a:cs typeface="Times New Roman" pitchFamily="18" charset="0"/>
              </a:rPr>
              <a:t>Derivasyon Tüneli</a:t>
            </a:r>
            <a:endParaRPr lang="tr-TR" b="1" dirty="0">
              <a:solidFill>
                <a:schemeClr val="bg1">
                  <a:lumMod val="95000"/>
                </a:schemeClr>
              </a:solidFill>
              <a:latin typeface="Times New Roman" pitchFamily="18" charset="0"/>
              <a:cs typeface="Times New Roman" pitchFamily="18"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C:\Users\Muhammed\Desktop\Baraj Temelleri\Derivasyon Tüneli\kemer_kal_plar__demonte_halde___eri_s_r_l_yor.jpg"/>
          <p:cNvPicPr>
            <a:picLocks noChangeAspect="1" noChangeArrowheads="1"/>
          </p:cNvPicPr>
          <p:nvPr/>
        </p:nvPicPr>
        <p:blipFill>
          <a:blip r:embed="rId2" cstate="print"/>
          <a:srcRect/>
          <a:stretch>
            <a:fillRect/>
          </a:stretch>
        </p:blipFill>
        <p:spPr bwMode="auto">
          <a:xfrm>
            <a:off x="0" y="0"/>
            <a:ext cx="9189083" cy="6858000"/>
          </a:xfrm>
          <a:prstGeom prst="rect">
            <a:avLst/>
          </a:prstGeom>
          <a:noFill/>
        </p:spPr>
      </p:pic>
      <p:sp>
        <p:nvSpPr>
          <p:cNvPr id="4" name="3 Başlık"/>
          <p:cNvSpPr>
            <a:spLocks noGrp="1"/>
          </p:cNvSpPr>
          <p:nvPr>
            <p:ph type="title"/>
          </p:nvPr>
        </p:nvSpPr>
        <p:spPr>
          <a:xfrm>
            <a:off x="899592" y="188640"/>
            <a:ext cx="7772400" cy="1080120"/>
          </a:xfrm>
        </p:spPr>
        <p:txBody>
          <a:bodyPr>
            <a:normAutofit fontScale="90000"/>
          </a:bodyPr>
          <a:lstStyle/>
          <a:p>
            <a:pPr algn="ctr"/>
            <a:r>
              <a:rPr lang="tr-TR" b="1" dirty="0" smtClean="0">
                <a:solidFill>
                  <a:srgbClr val="FF0000"/>
                </a:solidFill>
                <a:latin typeface="Times New Roman" pitchFamily="18" charset="0"/>
                <a:cs typeface="Times New Roman" pitchFamily="18" charset="0"/>
              </a:rPr>
              <a:t>Fotoğraflarla Bir Baraj Temeli</a:t>
            </a:r>
            <a:br>
              <a:rPr lang="tr-TR" b="1" dirty="0" smtClean="0">
                <a:solidFill>
                  <a:srgbClr val="FF0000"/>
                </a:solidFill>
                <a:latin typeface="Times New Roman" pitchFamily="18" charset="0"/>
                <a:cs typeface="Times New Roman" pitchFamily="18" charset="0"/>
              </a:rPr>
            </a:br>
            <a:r>
              <a:rPr lang="tr-TR" b="1" dirty="0" smtClean="0">
                <a:solidFill>
                  <a:schemeClr val="bg1">
                    <a:lumMod val="95000"/>
                  </a:schemeClr>
                </a:solidFill>
                <a:latin typeface="Times New Roman" pitchFamily="18" charset="0"/>
                <a:cs typeface="Times New Roman" pitchFamily="18" charset="0"/>
              </a:rPr>
              <a:t>Derivasyon Tüneli</a:t>
            </a:r>
            <a:endParaRPr lang="tr-TR" b="1" dirty="0">
              <a:solidFill>
                <a:schemeClr val="bg1">
                  <a:lumMod val="95000"/>
                </a:schemeClr>
              </a:solidFill>
              <a:latin typeface="Times New Roman" pitchFamily="18" charset="0"/>
              <a:cs typeface="Times New Roman" pitchFamily="18"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C:\Users\Muhammed\Desktop\Baraj Temelleri\Derivasyon Tüneli\t_nel_kaplanm___halde.jpg"/>
          <p:cNvPicPr>
            <a:picLocks noChangeAspect="1" noChangeArrowheads="1"/>
          </p:cNvPicPr>
          <p:nvPr/>
        </p:nvPicPr>
        <p:blipFill>
          <a:blip r:embed="rId2" cstate="print"/>
          <a:srcRect/>
          <a:stretch>
            <a:fillRect/>
          </a:stretch>
        </p:blipFill>
        <p:spPr bwMode="auto">
          <a:xfrm>
            <a:off x="0" y="0"/>
            <a:ext cx="9131876" cy="6858000"/>
          </a:xfrm>
          <a:prstGeom prst="rect">
            <a:avLst/>
          </a:prstGeom>
          <a:noFill/>
        </p:spPr>
      </p:pic>
      <p:sp>
        <p:nvSpPr>
          <p:cNvPr id="4" name="3 Başlık"/>
          <p:cNvSpPr>
            <a:spLocks noGrp="1"/>
          </p:cNvSpPr>
          <p:nvPr>
            <p:ph type="title"/>
          </p:nvPr>
        </p:nvSpPr>
        <p:spPr>
          <a:xfrm>
            <a:off x="899592" y="188640"/>
            <a:ext cx="7772400" cy="1080120"/>
          </a:xfrm>
        </p:spPr>
        <p:txBody>
          <a:bodyPr>
            <a:normAutofit fontScale="90000"/>
          </a:bodyPr>
          <a:lstStyle/>
          <a:p>
            <a:pPr algn="ctr"/>
            <a:r>
              <a:rPr lang="tr-TR" b="1" dirty="0" smtClean="0">
                <a:solidFill>
                  <a:srgbClr val="FF0000"/>
                </a:solidFill>
                <a:latin typeface="Times New Roman" pitchFamily="18" charset="0"/>
                <a:cs typeface="Times New Roman" pitchFamily="18" charset="0"/>
              </a:rPr>
              <a:t>Fotoğraflarla Bir Baraj Temeli</a:t>
            </a:r>
            <a:br>
              <a:rPr lang="tr-TR" b="1" dirty="0" smtClean="0">
                <a:solidFill>
                  <a:srgbClr val="FF0000"/>
                </a:solidFill>
                <a:latin typeface="Times New Roman" pitchFamily="18" charset="0"/>
                <a:cs typeface="Times New Roman" pitchFamily="18" charset="0"/>
              </a:rPr>
            </a:br>
            <a:r>
              <a:rPr lang="tr-TR" b="1" dirty="0" smtClean="0">
                <a:solidFill>
                  <a:schemeClr val="bg1">
                    <a:lumMod val="95000"/>
                  </a:schemeClr>
                </a:solidFill>
                <a:latin typeface="Times New Roman" pitchFamily="18" charset="0"/>
                <a:cs typeface="Times New Roman" pitchFamily="18" charset="0"/>
              </a:rPr>
              <a:t>Derivasyon Tüneli</a:t>
            </a:r>
            <a:endParaRPr lang="tr-TR" b="1" dirty="0">
              <a:solidFill>
                <a:schemeClr val="bg1">
                  <a:lumMod val="95000"/>
                </a:schemeClr>
              </a:solidFill>
              <a:latin typeface="Times New Roman" pitchFamily="18" charset="0"/>
              <a:cs typeface="Times New Roman" pitchFamily="18"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C:\Users\Muhammed\Desktop\Baraj Temelleri\Derivasyon Tüneli\t_nel_kaplanm___halde_2.jpg"/>
          <p:cNvPicPr>
            <a:picLocks noChangeAspect="1" noChangeArrowheads="1"/>
          </p:cNvPicPr>
          <p:nvPr/>
        </p:nvPicPr>
        <p:blipFill>
          <a:blip r:embed="rId2" cstate="print"/>
          <a:srcRect/>
          <a:stretch>
            <a:fillRect/>
          </a:stretch>
        </p:blipFill>
        <p:spPr bwMode="auto">
          <a:xfrm>
            <a:off x="0" y="0"/>
            <a:ext cx="9131876" cy="6858000"/>
          </a:xfrm>
          <a:prstGeom prst="rect">
            <a:avLst/>
          </a:prstGeom>
          <a:noFill/>
        </p:spPr>
      </p:pic>
      <p:sp>
        <p:nvSpPr>
          <p:cNvPr id="4" name="3 Başlık"/>
          <p:cNvSpPr>
            <a:spLocks noGrp="1"/>
          </p:cNvSpPr>
          <p:nvPr>
            <p:ph type="title"/>
          </p:nvPr>
        </p:nvSpPr>
        <p:spPr>
          <a:xfrm>
            <a:off x="899592" y="188640"/>
            <a:ext cx="7772400" cy="1080120"/>
          </a:xfrm>
        </p:spPr>
        <p:txBody>
          <a:bodyPr>
            <a:normAutofit fontScale="90000"/>
          </a:bodyPr>
          <a:lstStyle/>
          <a:p>
            <a:pPr algn="ctr"/>
            <a:r>
              <a:rPr lang="tr-TR" b="1" dirty="0" smtClean="0">
                <a:solidFill>
                  <a:srgbClr val="FF0000"/>
                </a:solidFill>
                <a:latin typeface="Times New Roman" pitchFamily="18" charset="0"/>
                <a:cs typeface="Times New Roman" pitchFamily="18" charset="0"/>
              </a:rPr>
              <a:t>Fotoğraflarla Bir Baraj Temeli</a:t>
            </a:r>
            <a:br>
              <a:rPr lang="tr-TR" b="1" dirty="0" smtClean="0">
                <a:solidFill>
                  <a:srgbClr val="FF0000"/>
                </a:solidFill>
                <a:latin typeface="Times New Roman" pitchFamily="18" charset="0"/>
                <a:cs typeface="Times New Roman" pitchFamily="18" charset="0"/>
              </a:rPr>
            </a:br>
            <a:r>
              <a:rPr lang="tr-TR" b="1" dirty="0" smtClean="0">
                <a:solidFill>
                  <a:schemeClr val="bg1">
                    <a:lumMod val="95000"/>
                  </a:schemeClr>
                </a:solidFill>
                <a:latin typeface="Times New Roman" pitchFamily="18" charset="0"/>
                <a:cs typeface="Times New Roman" pitchFamily="18" charset="0"/>
              </a:rPr>
              <a:t>Derivasyon Tüneli</a:t>
            </a:r>
            <a:endParaRPr lang="tr-TR" b="1" dirty="0">
              <a:solidFill>
                <a:schemeClr val="bg1">
                  <a:lumMod val="95000"/>
                </a:schemeClr>
              </a:solidFill>
              <a:latin typeface="Times New Roman" pitchFamily="18" charset="0"/>
              <a:cs typeface="Times New Roman" pitchFamily="18"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Resim" descr="g_vde_betonu_tesisleri.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 name="3 Başlık"/>
          <p:cNvSpPr>
            <a:spLocks noGrp="1"/>
          </p:cNvSpPr>
          <p:nvPr>
            <p:ph type="title"/>
          </p:nvPr>
        </p:nvSpPr>
        <p:spPr>
          <a:xfrm>
            <a:off x="899592" y="188640"/>
            <a:ext cx="7772400" cy="1080120"/>
          </a:xfrm>
        </p:spPr>
        <p:txBody>
          <a:bodyPr>
            <a:normAutofit fontScale="90000"/>
          </a:bodyPr>
          <a:lstStyle/>
          <a:p>
            <a:pPr algn="ctr"/>
            <a:r>
              <a:rPr lang="tr-TR" b="1" dirty="0" smtClean="0">
                <a:solidFill>
                  <a:srgbClr val="FF0000"/>
                </a:solidFill>
                <a:latin typeface="Times New Roman" pitchFamily="18" charset="0"/>
                <a:cs typeface="Times New Roman" pitchFamily="18" charset="0"/>
              </a:rPr>
              <a:t>Fotoğraflarla Bir Baraj Temeli</a:t>
            </a:r>
            <a:br>
              <a:rPr lang="tr-TR" b="1" dirty="0" smtClean="0">
                <a:solidFill>
                  <a:srgbClr val="FF0000"/>
                </a:solidFill>
                <a:latin typeface="Times New Roman" pitchFamily="18" charset="0"/>
                <a:cs typeface="Times New Roman" pitchFamily="18" charset="0"/>
              </a:rPr>
            </a:br>
            <a:r>
              <a:rPr lang="tr-TR" b="1" dirty="0" smtClean="0">
                <a:solidFill>
                  <a:schemeClr val="bg1">
                    <a:lumMod val="95000"/>
                  </a:schemeClr>
                </a:solidFill>
                <a:latin typeface="Times New Roman" pitchFamily="18" charset="0"/>
                <a:cs typeface="Times New Roman" pitchFamily="18" charset="0"/>
              </a:rPr>
              <a:t>Temel ve Gövde Betonu</a:t>
            </a:r>
            <a:endParaRPr lang="tr-TR" b="1" dirty="0">
              <a:solidFill>
                <a:schemeClr val="bg1">
                  <a:lumMod val="95000"/>
                </a:schemeClr>
              </a:solidFill>
              <a:latin typeface="Times New Roman" pitchFamily="18" charset="0"/>
              <a:cs typeface="Times New Roman" pitchFamily="18"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Resim" descr="Betonun Yüklenmesi"/>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 name="3 Başlık"/>
          <p:cNvSpPr>
            <a:spLocks noGrp="1"/>
          </p:cNvSpPr>
          <p:nvPr>
            <p:ph type="title"/>
          </p:nvPr>
        </p:nvSpPr>
        <p:spPr>
          <a:xfrm>
            <a:off x="899592" y="188640"/>
            <a:ext cx="7772400" cy="1080120"/>
          </a:xfrm>
        </p:spPr>
        <p:txBody>
          <a:bodyPr>
            <a:normAutofit fontScale="90000"/>
          </a:bodyPr>
          <a:lstStyle/>
          <a:p>
            <a:pPr algn="ctr"/>
            <a:r>
              <a:rPr lang="tr-TR" b="1" dirty="0" smtClean="0">
                <a:solidFill>
                  <a:srgbClr val="FF0000"/>
                </a:solidFill>
                <a:latin typeface="Times New Roman" pitchFamily="18" charset="0"/>
                <a:cs typeface="Times New Roman" pitchFamily="18" charset="0"/>
              </a:rPr>
              <a:t>Fotoğraflarla Bir Baraj Temeli</a:t>
            </a:r>
            <a:br>
              <a:rPr lang="tr-TR" b="1" dirty="0" smtClean="0">
                <a:solidFill>
                  <a:srgbClr val="FF0000"/>
                </a:solidFill>
                <a:latin typeface="Times New Roman" pitchFamily="18" charset="0"/>
                <a:cs typeface="Times New Roman" pitchFamily="18" charset="0"/>
              </a:rPr>
            </a:br>
            <a:r>
              <a:rPr lang="tr-TR" b="1" dirty="0" smtClean="0">
                <a:solidFill>
                  <a:schemeClr val="bg1">
                    <a:lumMod val="95000"/>
                  </a:schemeClr>
                </a:solidFill>
                <a:latin typeface="Times New Roman" pitchFamily="18" charset="0"/>
                <a:cs typeface="Times New Roman" pitchFamily="18" charset="0"/>
              </a:rPr>
              <a:t>Temel ve Gövde Betonu</a:t>
            </a:r>
            <a:endParaRPr lang="tr-TR" b="1" dirty="0">
              <a:solidFill>
                <a:schemeClr val="bg1">
                  <a:lumMod val="95000"/>
                </a:schemeClr>
              </a:solidFill>
              <a:latin typeface="Times New Roman" pitchFamily="18" charset="0"/>
              <a:cs typeface="Times New Roman" pitchFamily="18"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Resim" descr="Betonun Kovaya Dolduruluşu"/>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 name="3 Başlık"/>
          <p:cNvSpPr>
            <a:spLocks noGrp="1"/>
          </p:cNvSpPr>
          <p:nvPr>
            <p:ph type="title"/>
          </p:nvPr>
        </p:nvSpPr>
        <p:spPr>
          <a:xfrm>
            <a:off x="899592" y="188640"/>
            <a:ext cx="7772400" cy="1080120"/>
          </a:xfrm>
        </p:spPr>
        <p:txBody>
          <a:bodyPr>
            <a:normAutofit fontScale="90000"/>
          </a:bodyPr>
          <a:lstStyle/>
          <a:p>
            <a:pPr algn="ctr"/>
            <a:r>
              <a:rPr lang="tr-TR" b="1" dirty="0" smtClean="0">
                <a:solidFill>
                  <a:srgbClr val="FF0000"/>
                </a:solidFill>
                <a:latin typeface="Times New Roman" pitchFamily="18" charset="0"/>
                <a:cs typeface="Times New Roman" pitchFamily="18" charset="0"/>
              </a:rPr>
              <a:t>Fotoğraflarla Bir Baraj Temeli</a:t>
            </a:r>
            <a:br>
              <a:rPr lang="tr-TR" b="1" dirty="0" smtClean="0">
                <a:solidFill>
                  <a:srgbClr val="FF0000"/>
                </a:solidFill>
                <a:latin typeface="Times New Roman" pitchFamily="18" charset="0"/>
                <a:cs typeface="Times New Roman" pitchFamily="18" charset="0"/>
              </a:rPr>
            </a:br>
            <a:r>
              <a:rPr lang="tr-TR" b="1" dirty="0" smtClean="0">
                <a:solidFill>
                  <a:schemeClr val="bg1">
                    <a:lumMod val="95000"/>
                  </a:schemeClr>
                </a:solidFill>
                <a:latin typeface="Times New Roman" pitchFamily="18" charset="0"/>
                <a:cs typeface="Times New Roman" pitchFamily="18" charset="0"/>
              </a:rPr>
              <a:t>Temel ve Gövde Betonu</a:t>
            </a:r>
            <a:endParaRPr lang="tr-TR" b="1" dirty="0">
              <a:solidFill>
                <a:schemeClr val="bg1">
                  <a:lumMod val="95000"/>
                </a:schemeClr>
              </a:solidFill>
              <a:latin typeface="Times New Roman" pitchFamily="18" charset="0"/>
              <a:cs typeface="Times New Roman" pitchFamily="18"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Resim" descr="Betonun Blondin Hattı İle Taşınması"/>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 name="3 Başlık"/>
          <p:cNvSpPr>
            <a:spLocks noGrp="1"/>
          </p:cNvSpPr>
          <p:nvPr>
            <p:ph type="title"/>
          </p:nvPr>
        </p:nvSpPr>
        <p:spPr>
          <a:xfrm>
            <a:off x="899592" y="188640"/>
            <a:ext cx="7772400" cy="1080120"/>
          </a:xfrm>
        </p:spPr>
        <p:txBody>
          <a:bodyPr>
            <a:normAutofit fontScale="90000"/>
          </a:bodyPr>
          <a:lstStyle/>
          <a:p>
            <a:pPr algn="ctr"/>
            <a:r>
              <a:rPr lang="tr-TR" b="1" dirty="0" smtClean="0">
                <a:solidFill>
                  <a:srgbClr val="FF0000"/>
                </a:solidFill>
                <a:latin typeface="Times New Roman" pitchFamily="18" charset="0"/>
                <a:cs typeface="Times New Roman" pitchFamily="18" charset="0"/>
              </a:rPr>
              <a:t>Fotoğraflarla Bir Baraj Temeli</a:t>
            </a:r>
            <a:br>
              <a:rPr lang="tr-TR" b="1" dirty="0" smtClean="0">
                <a:solidFill>
                  <a:srgbClr val="FF0000"/>
                </a:solidFill>
                <a:latin typeface="Times New Roman" pitchFamily="18" charset="0"/>
                <a:cs typeface="Times New Roman" pitchFamily="18" charset="0"/>
              </a:rPr>
            </a:br>
            <a:r>
              <a:rPr lang="tr-TR" b="1" dirty="0" smtClean="0">
                <a:solidFill>
                  <a:schemeClr val="bg1">
                    <a:lumMod val="95000"/>
                  </a:schemeClr>
                </a:solidFill>
                <a:latin typeface="Times New Roman" pitchFamily="18" charset="0"/>
                <a:cs typeface="Times New Roman" pitchFamily="18" charset="0"/>
              </a:rPr>
              <a:t>Temel ve Gövde Betonu</a:t>
            </a:r>
            <a:endParaRPr lang="tr-TR" b="1" dirty="0">
              <a:solidFill>
                <a:schemeClr val="bg1">
                  <a:lumMod val="95000"/>
                </a:schemeClr>
              </a:solidFill>
              <a:latin typeface="Times New Roman" pitchFamily="18" charset="0"/>
              <a:cs typeface="Times New Roman" pitchFamily="18"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Resim" descr="Betonun Kalıp İçine Boşaltılması"/>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 name="3 Başlık"/>
          <p:cNvSpPr>
            <a:spLocks noGrp="1"/>
          </p:cNvSpPr>
          <p:nvPr>
            <p:ph type="title"/>
          </p:nvPr>
        </p:nvSpPr>
        <p:spPr>
          <a:xfrm>
            <a:off x="899592" y="188640"/>
            <a:ext cx="7772400" cy="1080120"/>
          </a:xfrm>
        </p:spPr>
        <p:txBody>
          <a:bodyPr>
            <a:normAutofit fontScale="90000"/>
          </a:bodyPr>
          <a:lstStyle/>
          <a:p>
            <a:pPr algn="ctr"/>
            <a:r>
              <a:rPr lang="tr-TR" b="1" dirty="0" smtClean="0">
                <a:solidFill>
                  <a:srgbClr val="FF0000"/>
                </a:solidFill>
                <a:latin typeface="Times New Roman" pitchFamily="18" charset="0"/>
                <a:cs typeface="Times New Roman" pitchFamily="18" charset="0"/>
              </a:rPr>
              <a:t>Fotoğraflarla Bir Baraj Temeli</a:t>
            </a:r>
            <a:br>
              <a:rPr lang="tr-TR" b="1" dirty="0" smtClean="0">
                <a:solidFill>
                  <a:srgbClr val="FF0000"/>
                </a:solidFill>
                <a:latin typeface="Times New Roman" pitchFamily="18" charset="0"/>
                <a:cs typeface="Times New Roman" pitchFamily="18" charset="0"/>
              </a:rPr>
            </a:br>
            <a:r>
              <a:rPr lang="tr-TR" b="1" dirty="0" smtClean="0">
                <a:solidFill>
                  <a:schemeClr val="bg1">
                    <a:lumMod val="95000"/>
                  </a:schemeClr>
                </a:solidFill>
                <a:latin typeface="Times New Roman" pitchFamily="18" charset="0"/>
                <a:cs typeface="Times New Roman" pitchFamily="18" charset="0"/>
              </a:rPr>
              <a:t>Temel ve Gövde Betonu</a:t>
            </a:r>
            <a:endParaRPr lang="tr-TR" b="1" dirty="0">
              <a:solidFill>
                <a:schemeClr val="bg1">
                  <a:lumMod val="95000"/>
                </a:schemeClr>
              </a:solidFill>
              <a:latin typeface="Times New Roman" pitchFamily="18" charset="0"/>
              <a:cs typeface="Times New Roman" pitchFamily="18"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Resim" descr="Ard Soğutma İçin Ano Tabanına Yerleştirilen Soğutma Suyu Boruları Görülüyor"/>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 name="3 Başlık"/>
          <p:cNvSpPr>
            <a:spLocks noGrp="1"/>
          </p:cNvSpPr>
          <p:nvPr>
            <p:ph type="title"/>
          </p:nvPr>
        </p:nvSpPr>
        <p:spPr>
          <a:xfrm>
            <a:off x="899592" y="188640"/>
            <a:ext cx="7772400" cy="1080120"/>
          </a:xfrm>
        </p:spPr>
        <p:txBody>
          <a:bodyPr>
            <a:normAutofit fontScale="90000"/>
          </a:bodyPr>
          <a:lstStyle/>
          <a:p>
            <a:pPr algn="ctr"/>
            <a:r>
              <a:rPr lang="tr-TR" b="1" dirty="0" smtClean="0">
                <a:solidFill>
                  <a:srgbClr val="FF0000"/>
                </a:solidFill>
                <a:latin typeface="Times New Roman" pitchFamily="18" charset="0"/>
                <a:cs typeface="Times New Roman" pitchFamily="18" charset="0"/>
              </a:rPr>
              <a:t>Fotoğraflarla Bir Baraj Temeli</a:t>
            </a:r>
            <a:br>
              <a:rPr lang="tr-TR" b="1" dirty="0" smtClean="0">
                <a:solidFill>
                  <a:srgbClr val="FF0000"/>
                </a:solidFill>
                <a:latin typeface="Times New Roman" pitchFamily="18" charset="0"/>
                <a:cs typeface="Times New Roman" pitchFamily="18" charset="0"/>
              </a:rPr>
            </a:br>
            <a:r>
              <a:rPr lang="tr-TR" b="1" dirty="0" smtClean="0">
                <a:solidFill>
                  <a:schemeClr val="bg1">
                    <a:lumMod val="95000"/>
                  </a:schemeClr>
                </a:solidFill>
                <a:latin typeface="Times New Roman" pitchFamily="18" charset="0"/>
                <a:cs typeface="Times New Roman" pitchFamily="18" charset="0"/>
              </a:rPr>
              <a:t>Temel ve Gövde Betonu</a:t>
            </a:r>
            <a:endParaRPr lang="tr-TR" b="1" dirty="0">
              <a:solidFill>
                <a:schemeClr val="bg1">
                  <a:lumMod val="95000"/>
                </a:schemeClr>
              </a:solidFill>
              <a:latin typeface="Times New Roman" pitchFamily="18" charset="0"/>
              <a:cs typeface="Times New Roman" pitchFamily="18"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Resim" descr="Serme Ekipmanı Olan Dozerin Blondin Hattı İle Kalıp İçine İndirilişi"/>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 name="3 Başlık"/>
          <p:cNvSpPr>
            <a:spLocks noGrp="1"/>
          </p:cNvSpPr>
          <p:nvPr>
            <p:ph type="title"/>
          </p:nvPr>
        </p:nvSpPr>
        <p:spPr>
          <a:xfrm>
            <a:off x="899592" y="188640"/>
            <a:ext cx="7772400" cy="1080120"/>
          </a:xfrm>
        </p:spPr>
        <p:txBody>
          <a:bodyPr>
            <a:normAutofit fontScale="90000"/>
          </a:bodyPr>
          <a:lstStyle/>
          <a:p>
            <a:pPr algn="ctr"/>
            <a:r>
              <a:rPr lang="tr-TR" b="1" dirty="0" smtClean="0">
                <a:solidFill>
                  <a:srgbClr val="FF0000"/>
                </a:solidFill>
                <a:latin typeface="Times New Roman" pitchFamily="18" charset="0"/>
                <a:cs typeface="Times New Roman" pitchFamily="18" charset="0"/>
              </a:rPr>
              <a:t>Fotoğraflarla Bir Baraj Temeli</a:t>
            </a:r>
            <a:br>
              <a:rPr lang="tr-TR" b="1" dirty="0" smtClean="0">
                <a:solidFill>
                  <a:srgbClr val="FF0000"/>
                </a:solidFill>
                <a:latin typeface="Times New Roman" pitchFamily="18" charset="0"/>
                <a:cs typeface="Times New Roman" pitchFamily="18" charset="0"/>
              </a:rPr>
            </a:br>
            <a:r>
              <a:rPr lang="tr-TR" b="1" dirty="0" smtClean="0">
                <a:solidFill>
                  <a:schemeClr val="bg1">
                    <a:lumMod val="95000"/>
                  </a:schemeClr>
                </a:solidFill>
                <a:latin typeface="Times New Roman" pitchFamily="18" charset="0"/>
                <a:cs typeface="Times New Roman" pitchFamily="18" charset="0"/>
              </a:rPr>
              <a:t>Temel ve Gövde Betonu</a:t>
            </a:r>
            <a:endParaRPr lang="tr-TR" b="1" dirty="0">
              <a:solidFill>
                <a:schemeClr val="bg1">
                  <a:lumMod val="95000"/>
                </a:schemeClr>
              </a:solidFill>
              <a:latin typeface="Times New Roman" pitchFamily="18" charset="0"/>
              <a:cs typeface="Times New Roman" pitchFamily="18"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Resim" descr="Dozer İle Betonun Uygun Kalınlıklarda Serilmesi"/>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 name="3 Başlık"/>
          <p:cNvSpPr>
            <a:spLocks noGrp="1"/>
          </p:cNvSpPr>
          <p:nvPr>
            <p:ph type="title"/>
          </p:nvPr>
        </p:nvSpPr>
        <p:spPr>
          <a:xfrm>
            <a:off x="899592" y="188640"/>
            <a:ext cx="7772400" cy="1080120"/>
          </a:xfrm>
        </p:spPr>
        <p:txBody>
          <a:bodyPr>
            <a:normAutofit fontScale="90000"/>
          </a:bodyPr>
          <a:lstStyle/>
          <a:p>
            <a:pPr algn="ctr"/>
            <a:r>
              <a:rPr lang="tr-TR" b="1" dirty="0" smtClean="0">
                <a:solidFill>
                  <a:srgbClr val="FF0000"/>
                </a:solidFill>
                <a:latin typeface="Times New Roman" pitchFamily="18" charset="0"/>
                <a:cs typeface="Times New Roman" pitchFamily="18" charset="0"/>
              </a:rPr>
              <a:t>Fotoğraflarla Bir Baraj Temeli</a:t>
            </a:r>
            <a:br>
              <a:rPr lang="tr-TR" b="1" dirty="0" smtClean="0">
                <a:solidFill>
                  <a:srgbClr val="FF0000"/>
                </a:solidFill>
                <a:latin typeface="Times New Roman" pitchFamily="18" charset="0"/>
                <a:cs typeface="Times New Roman" pitchFamily="18" charset="0"/>
              </a:rPr>
            </a:br>
            <a:r>
              <a:rPr lang="tr-TR" b="1" dirty="0" smtClean="0">
                <a:solidFill>
                  <a:schemeClr val="bg1">
                    <a:lumMod val="95000"/>
                  </a:schemeClr>
                </a:solidFill>
                <a:latin typeface="Times New Roman" pitchFamily="18" charset="0"/>
                <a:cs typeface="Times New Roman" pitchFamily="18" charset="0"/>
              </a:rPr>
              <a:t>Temel ve Gövde Betonu</a:t>
            </a:r>
            <a:endParaRPr lang="tr-TR" b="1" dirty="0">
              <a:solidFill>
                <a:schemeClr val="bg1">
                  <a:lumMod val="95000"/>
                </a:schemeClr>
              </a:solidFill>
              <a:latin typeface="Times New Roman" pitchFamily="18" charset="0"/>
              <a:cs typeface="Times New Roman" pitchFamily="18"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Resim" descr="Mortar Tatbiki (Alt ve Üst Tabakaların Arasındaki Aderansın Artırılması İçin)"/>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 name="3 Başlık"/>
          <p:cNvSpPr>
            <a:spLocks noGrp="1"/>
          </p:cNvSpPr>
          <p:nvPr>
            <p:ph type="title"/>
          </p:nvPr>
        </p:nvSpPr>
        <p:spPr>
          <a:xfrm>
            <a:off x="899592" y="188640"/>
            <a:ext cx="7772400" cy="1080120"/>
          </a:xfrm>
        </p:spPr>
        <p:txBody>
          <a:bodyPr>
            <a:normAutofit fontScale="90000"/>
          </a:bodyPr>
          <a:lstStyle/>
          <a:p>
            <a:pPr algn="ctr"/>
            <a:r>
              <a:rPr lang="tr-TR" b="1" dirty="0" smtClean="0">
                <a:solidFill>
                  <a:srgbClr val="FF0000"/>
                </a:solidFill>
                <a:latin typeface="Times New Roman" pitchFamily="18" charset="0"/>
                <a:cs typeface="Times New Roman" pitchFamily="18" charset="0"/>
              </a:rPr>
              <a:t>Fotoğraflarla Bir Baraj Temeli</a:t>
            </a:r>
            <a:br>
              <a:rPr lang="tr-TR" b="1" dirty="0" smtClean="0">
                <a:solidFill>
                  <a:srgbClr val="FF0000"/>
                </a:solidFill>
                <a:latin typeface="Times New Roman" pitchFamily="18" charset="0"/>
                <a:cs typeface="Times New Roman" pitchFamily="18" charset="0"/>
              </a:rPr>
            </a:br>
            <a:r>
              <a:rPr lang="tr-TR" b="1" dirty="0" smtClean="0">
                <a:solidFill>
                  <a:schemeClr val="bg1">
                    <a:lumMod val="95000"/>
                  </a:schemeClr>
                </a:solidFill>
                <a:latin typeface="Times New Roman" pitchFamily="18" charset="0"/>
                <a:cs typeface="Times New Roman" pitchFamily="18" charset="0"/>
              </a:rPr>
              <a:t>Temel ve Gövde Betonu</a:t>
            </a:r>
            <a:endParaRPr lang="tr-TR" b="1" dirty="0">
              <a:solidFill>
                <a:schemeClr val="bg1">
                  <a:lumMod val="95000"/>
                </a:schemeClr>
              </a:solidFill>
              <a:latin typeface="Times New Roman" pitchFamily="18" charset="0"/>
              <a:cs typeface="Times New Roman" pitchFamily="18"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Resim" descr="8'li Gurup Vibratör Yardımı İle Sıkıştırma"/>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 name="3 Başlık"/>
          <p:cNvSpPr>
            <a:spLocks noGrp="1"/>
          </p:cNvSpPr>
          <p:nvPr>
            <p:ph type="title"/>
          </p:nvPr>
        </p:nvSpPr>
        <p:spPr>
          <a:xfrm>
            <a:off x="899592" y="188640"/>
            <a:ext cx="7772400" cy="1080120"/>
          </a:xfrm>
        </p:spPr>
        <p:txBody>
          <a:bodyPr>
            <a:normAutofit fontScale="90000"/>
          </a:bodyPr>
          <a:lstStyle/>
          <a:p>
            <a:pPr algn="ctr"/>
            <a:r>
              <a:rPr lang="tr-TR" b="1" dirty="0" smtClean="0">
                <a:solidFill>
                  <a:srgbClr val="FF0000"/>
                </a:solidFill>
                <a:latin typeface="Times New Roman" pitchFamily="18" charset="0"/>
                <a:cs typeface="Times New Roman" pitchFamily="18" charset="0"/>
              </a:rPr>
              <a:t>Fotoğraflarla Bir Baraj Temeli</a:t>
            </a:r>
            <a:br>
              <a:rPr lang="tr-TR" b="1" dirty="0" smtClean="0">
                <a:solidFill>
                  <a:srgbClr val="FF0000"/>
                </a:solidFill>
                <a:latin typeface="Times New Roman" pitchFamily="18" charset="0"/>
                <a:cs typeface="Times New Roman" pitchFamily="18" charset="0"/>
              </a:rPr>
            </a:br>
            <a:r>
              <a:rPr lang="tr-TR" b="1" dirty="0" smtClean="0">
                <a:solidFill>
                  <a:schemeClr val="bg1">
                    <a:lumMod val="95000"/>
                  </a:schemeClr>
                </a:solidFill>
                <a:latin typeface="Times New Roman" pitchFamily="18" charset="0"/>
                <a:cs typeface="Times New Roman" pitchFamily="18" charset="0"/>
              </a:rPr>
              <a:t>Temel ve Gövde Betonu</a:t>
            </a:r>
            <a:endParaRPr lang="tr-TR" b="1" dirty="0">
              <a:solidFill>
                <a:schemeClr val="bg1">
                  <a:lumMod val="95000"/>
                </a:schemeClr>
              </a:solidFill>
              <a:latin typeface="Times New Roman" pitchFamily="18" charset="0"/>
              <a:cs typeface="Times New Roman" pitchFamily="18"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Resim" descr="8'li Gurup Vibratör"/>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 name="3 Başlık"/>
          <p:cNvSpPr>
            <a:spLocks noGrp="1"/>
          </p:cNvSpPr>
          <p:nvPr>
            <p:ph type="title"/>
          </p:nvPr>
        </p:nvSpPr>
        <p:spPr>
          <a:xfrm>
            <a:off x="899592" y="188640"/>
            <a:ext cx="7772400" cy="1080120"/>
          </a:xfrm>
        </p:spPr>
        <p:txBody>
          <a:bodyPr>
            <a:normAutofit fontScale="90000"/>
          </a:bodyPr>
          <a:lstStyle/>
          <a:p>
            <a:pPr algn="ctr"/>
            <a:r>
              <a:rPr lang="tr-TR" b="1" dirty="0" smtClean="0">
                <a:solidFill>
                  <a:srgbClr val="FF0000"/>
                </a:solidFill>
                <a:latin typeface="Times New Roman" pitchFamily="18" charset="0"/>
                <a:cs typeface="Times New Roman" pitchFamily="18" charset="0"/>
              </a:rPr>
              <a:t>Fotoğraflarla Bir Baraj Temeli</a:t>
            </a:r>
            <a:br>
              <a:rPr lang="tr-TR" b="1" dirty="0" smtClean="0">
                <a:solidFill>
                  <a:srgbClr val="FF0000"/>
                </a:solidFill>
                <a:latin typeface="Times New Roman" pitchFamily="18" charset="0"/>
                <a:cs typeface="Times New Roman" pitchFamily="18" charset="0"/>
              </a:rPr>
            </a:br>
            <a:r>
              <a:rPr lang="tr-TR" b="1" dirty="0" smtClean="0">
                <a:solidFill>
                  <a:schemeClr val="bg1">
                    <a:lumMod val="95000"/>
                  </a:schemeClr>
                </a:solidFill>
                <a:latin typeface="Times New Roman" pitchFamily="18" charset="0"/>
                <a:cs typeface="Times New Roman" pitchFamily="18" charset="0"/>
              </a:rPr>
              <a:t>Temel ve Gövde Betonu</a:t>
            </a:r>
            <a:endParaRPr lang="tr-TR" b="1" dirty="0">
              <a:solidFill>
                <a:schemeClr val="bg1">
                  <a:lumMod val="95000"/>
                </a:schemeClr>
              </a:solidFill>
              <a:latin typeface="Times New Roman" pitchFamily="18" charset="0"/>
              <a:cs typeface="Times New Roman" pitchFamily="18"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Resim" descr="Dar Alanlar ve Köşeler İçin Tekli Küçük Vibratör"/>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 name="3 Başlık"/>
          <p:cNvSpPr>
            <a:spLocks noGrp="1"/>
          </p:cNvSpPr>
          <p:nvPr>
            <p:ph type="title"/>
          </p:nvPr>
        </p:nvSpPr>
        <p:spPr>
          <a:xfrm>
            <a:off x="899592" y="188640"/>
            <a:ext cx="7772400" cy="1080120"/>
          </a:xfrm>
        </p:spPr>
        <p:txBody>
          <a:bodyPr>
            <a:normAutofit fontScale="90000"/>
          </a:bodyPr>
          <a:lstStyle/>
          <a:p>
            <a:pPr algn="ctr"/>
            <a:r>
              <a:rPr lang="tr-TR" b="1" dirty="0" smtClean="0">
                <a:solidFill>
                  <a:srgbClr val="FF0000"/>
                </a:solidFill>
                <a:latin typeface="Times New Roman" pitchFamily="18" charset="0"/>
                <a:cs typeface="Times New Roman" pitchFamily="18" charset="0"/>
              </a:rPr>
              <a:t>Fotoğraflarla Bir Baraj Temeli</a:t>
            </a:r>
            <a:br>
              <a:rPr lang="tr-TR" b="1" dirty="0" smtClean="0">
                <a:solidFill>
                  <a:srgbClr val="FF0000"/>
                </a:solidFill>
                <a:latin typeface="Times New Roman" pitchFamily="18" charset="0"/>
                <a:cs typeface="Times New Roman" pitchFamily="18" charset="0"/>
              </a:rPr>
            </a:br>
            <a:r>
              <a:rPr lang="tr-TR" b="1" dirty="0" smtClean="0">
                <a:solidFill>
                  <a:schemeClr val="bg1">
                    <a:lumMod val="95000"/>
                  </a:schemeClr>
                </a:solidFill>
                <a:latin typeface="Times New Roman" pitchFamily="18" charset="0"/>
                <a:cs typeface="Times New Roman" pitchFamily="18" charset="0"/>
              </a:rPr>
              <a:t>Temel ve Gövde Betonu</a:t>
            </a:r>
            <a:endParaRPr lang="tr-TR" b="1" dirty="0">
              <a:solidFill>
                <a:schemeClr val="bg1">
                  <a:lumMod val="95000"/>
                </a:schemeClr>
              </a:solidFill>
              <a:latin typeface="Times New Roman" pitchFamily="18" charset="0"/>
              <a:cs typeface="Times New Roman" pitchFamily="18"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Resim" descr="Baraj Temeli Üstten Görünüm"/>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 name="3 Başlık"/>
          <p:cNvSpPr>
            <a:spLocks noGrp="1"/>
          </p:cNvSpPr>
          <p:nvPr>
            <p:ph type="title"/>
          </p:nvPr>
        </p:nvSpPr>
        <p:spPr>
          <a:xfrm>
            <a:off x="899592" y="188640"/>
            <a:ext cx="7772400" cy="1080120"/>
          </a:xfrm>
        </p:spPr>
        <p:txBody>
          <a:bodyPr>
            <a:normAutofit fontScale="90000"/>
          </a:bodyPr>
          <a:lstStyle/>
          <a:p>
            <a:pPr algn="ctr"/>
            <a:r>
              <a:rPr lang="tr-TR" b="1" dirty="0" smtClean="0">
                <a:solidFill>
                  <a:srgbClr val="FF0000"/>
                </a:solidFill>
                <a:latin typeface="Times New Roman" pitchFamily="18" charset="0"/>
                <a:cs typeface="Times New Roman" pitchFamily="18" charset="0"/>
              </a:rPr>
              <a:t>Fotoğraflarla Bir Baraj Temeli</a:t>
            </a:r>
            <a:br>
              <a:rPr lang="tr-TR" b="1" dirty="0" smtClean="0">
                <a:solidFill>
                  <a:srgbClr val="FF0000"/>
                </a:solidFill>
                <a:latin typeface="Times New Roman" pitchFamily="18" charset="0"/>
                <a:cs typeface="Times New Roman" pitchFamily="18" charset="0"/>
              </a:rPr>
            </a:br>
            <a:r>
              <a:rPr lang="tr-TR" b="1" dirty="0" smtClean="0">
                <a:solidFill>
                  <a:schemeClr val="bg1">
                    <a:lumMod val="95000"/>
                  </a:schemeClr>
                </a:solidFill>
                <a:latin typeface="Times New Roman" pitchFamily="18" charset="0"/>
                <a:cs typeface="Times New Roman" pitchFamily="18" charset="0"/>
              </a:rPr>
              <a:t>Temel ve Gövde Betonu</a:t>
            </a:r>
            <a:endParaRPr lang="tr-TR" b="1" dirty="0">
              <a:solidFill>
                <a:schemeClr val="bg1">
                  <a:lumMod val="95000"/>
                </a:schemeClr>
              </a:solidFill>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Hisse Senedi">
  <a:themeElements>
    <a:clrScheme name="Hisse Senedi">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Hisse Senedi">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Hisse Senedi">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679</TotalTime>
  <Words>271</Words>
  <Application>Microsoft Office PowerPoint</Application>
  <PresentationFormat>Ekran Gösterisi (4:3)</PresentationFormat>
  <Paragraphs>101</Paragraphs>
  <Slides>50</Slides>
  <Notes>0</Notes>
  <HiddenSlides>0</HiddenSlides>
  <MMClips>0</MMClips>
  <ScaleCrop>false</ScaleCrop>
  <HeadingPairs>
    <vt:vector size="4" baseType="variant">
      <vt:variant>
        <vt:lpstr>Tema</vt:lpstr>
      </vt:variant>
      <vt:variant>
        <vt:i4>1</vt:i4>
      </vt:variant>
      <vt:variant>
        <vt:lpstr>Slayt Başlıkları</vt:lpstr>
      </vt:variant>
      <vt:variant>
        <vt:i4>50</vt:i4>
      </vt:variant>
    </vt:vector>
  </HeadingPairs>
  <TitlesOfParts>
    <vt:vector size="51" baseType="lpstr">
      <vt:lpstr>Hisse Senedi</vt:lpstr>
      <vt:lpstr>TEMEL İNŞAATI BARAJ TEMELLERİ</vt:lpstr>
      <vt:lpstr>Bir Baraj Temeli Örneği</vt:lpstr>
      <vt:lpstr>Baraj Yeri Seçimi</vt:lpstr>
      <vt:lpstr>Baraj Yeri Seçimi</vt:lpstr>
      <vt:lpstr>Baraj Yerinin Topografyasının Etkisi</vt:lpstr>
      <vt:lpstr>Baraj Yapılacak Yerin Zemininin Litolojik ve Yapısal Özellikleri</vt:lpstr>
      <vt:lpstr>Baraj Mühendisliğinde Temel ve Tasarımı</vt:lpstr>
      <vt:lpstr>Temellerin analizinde iki ayrı kriter dikkate alınır:</vt:lpstr>
      <vt:lpstr>Baraj Mühendisliğinde Temel ve Tasarımı</vt:lpstr>
      <vt:lpstr>Baraj Mühendisliğinde Temel Tipleri</vt:lpstr>
      <vt:lpstr>Baraj Mühendisliğinde Temel Tipleri</vt:lpstr>
      <vt:lpstr>Karşılaşılan Problemler</vt:lpstr>
      <vt:lpstr>Karşılaşılan Problemler</vt:lpstr>
      <vt:lpstr>Karşılaşılan Problemler</vt:lpstr>
      <vt:lpstr>İyileştirme Esasları</vt:lpstr>
      <vt:lpstr>İyileştirme Esasları</vt:lpstr>
      <vt:lpstr>a)Erozyon Kontrolünün Sağlanması</vt:lpstr>
      <vt:lpstr>a)Erozyon Kontrolünün Sağlanması</vt:lpstr>
      <vt:lpstr>b) Stabilite Artırıcı Önlemler</vt:lpstr>
      <vt:lpstr>b) Stabilite Artırıcı Önlemler</vt:lpstr>
      <vt:lpstr>İnşaat Önlemleri</vt:lpstr>
      <vt:lpstr>İnşaat Önlemleri</vt:lpstr>
      <vt:lpstr>Diyafram Duvarlar</vt:lpstr>
      <vt:lpstr>Sonuç ve Öneriler</vt:lpstr>
      <vt:lpstr>Sonuç ve Öneriler</vt:lpstr>
      <vt:lpstr>Fotoğraflarla Bir Baraj Temeli Derivasyon Tüneli</vt:lpstr>
      <vt:lpstr>Fotoğraflarla Bir Baraj Temeli Derivasyon Tüneli</vt:lpstr>
      <vt:lpstr>Fotoğraflarla Bir Baraj Temeli Derivasyon Tüneli</vt:lpstr>
      <vt:lpstr>Fotoğraflarla Bir Baraj Temeli Derivasyon Tüneli</vt:lpstr>
      <vt:lpstr>Fotoğraflarla Bir Baraj Temeli Derivasyon Tüneli</vt:lpstr>
      <vt:lpstr>Fotoğraflarla Bir Baraj Temeli Derivasyon Tüneli</vt:lpstr>
      <vt:lpstr>Fotoğraflarla Bir Baraj Temeli Derivasyon Tüneli</vt:lpstr>
      <vt:lpstr>Fotoğraflarla Bir Baraj Temeli Derivasyon Tüneli</vt:lpstr>
      <vt:lpstr>Fotoğraflarla Bir Baraj Temeli Derivasyon Tüneli</vt:lpstr>
      <vt:lpstr>Fotoğraflarla Bir Baraj Temeli Derivasyon Tüneli</vt:lpstr>
      <vt:lpstr>Fotoğraflarla Bir Baraj Temeli Derivasyon Tüneli</vt:lpstr>
      <vt:lpstr>Fotoğraflarla Bir Baraj Temeli Derivasyon Tüneli</vt:lpstr>
      <vt:lpstr>Fotoğraflarla Bir Baraj Temeli Temel ve Gövde Betonu</vt:lpstr>
      <vt:lpstr>Fotoğraflarla Bir Baraj Temeli Temel ve Gövde Betonu</vt:lpstr>
      <vt:lpstr>Fotoğraflarla Bir Baraj Temeli Temel ve Gövde Betonu</vt:lpstr>
      <vt:lpstr>Fotoğraflarla Bir Baraj Temeli Temel ve Gövde Betonu</vt:lpstr>
      <vt:lpstr>Fotoğraflarla Bir Baraj Temeli Temel ve Gövde Betonu</vt:lpstr>
      <vt:lpstr>Fotoğraflarla Bir Baraj Temeli Temel ve Gövde Betonu</vt:lpstr>
      <vt:lpstr>Fotoğraflarla Bir Baraj Temeli Temel ve Gövde Betonu</vt:lpstr>
      <vt:lpstr>Fotoğraflarla Bir Baraj Temeli Temel ve Gövde Betonu</vt:lpstr>
      <vt:lpstr>Fotoğraflarla Bir Baraj Temeli Temel ve Gövde Betonu</vt:lpstr>
      <vt:lpstr>Fotoğraflarla Bir Baraj Temeli Temel ve Gövde Betonu</vt:lpstr>
      <vt:lpstr>Fotoğraflarla Bir Baraj Temeli Temel ve Gövde Betonu</vt:lpstr>
      <vt:lpstr>Fotoğraflarla Bir Baraj Temeli Temel ve Gövde Betonu</vt:lpstr>
      <vt:lpstr>Fotoğraflarla Bir Baraj Temeli Temel ve Gövde Betonu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TEMEL İNŞAATI BARAJ TEMELLERİ</dc:title>
  <dc:creator>TOSHIBA</dc:creator>
  <cp:lastModifiedBy>Muhammed</cp:lastModifiedBy>
  <cp:revision>77</cp:revision>
  <dcterms:created xsi:type="dcterms:W3CDTF">2010-10-28T11:39:05Z</dcterms:created>
  <dcterms:modified xsi:type="dcterms:W3CDTF">2010-12-29T14:46:49Z</dcterms:modified>
</cp:coreProperties>
</file>